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627" r:id="rId3"/>
    <p:sldId id="628" r:id="rId4"/>
    <p:sldId id="626" r:id="rId5"/>
    <p:sldId id="575" r:id="rId6"/>
    <p:sldId id="576" r:id="rId7"/>
    <p:sldId id="629" r:id="rId8"/>
    <p:sldId id="630" r:id="rId9"/>
    <p:sldId id="624" r:id="rId10"/>
    <p:sldId id="631" r:id="rId11"/>
    <p:sldId id="636" r:id="rId12"/>
    <p:sldId id="578" r:id="rId13"/>
    <p:sldId id="632" r:id="rId14"/>
    <p:sldId id="633" r:id="rId15"/>
    <p:sldId id="635" r:id="rId16"/>
    <p:sldId id="634" r:id="rId17"/>
    <p:sldId id="637" r:id="rId18"/>
    <p:sldId id="646" r:id="rId19"/>
    <p:sldId id="638" r:id="rId20"/>
    <p:sldId id="445" r:id="rId21"/>
    <p:sldId id="625" r:id="rId22"/>
    <p:sldId id="639" r:id="rId23"/>
    <p:sldId id="640" r:id="rId24"/>
    <p:sldId id="642" r:id="rId25"/>
    <p:sldId id="641" r:id="rId26"/>
    <p:sldId id="643" r:id="rId27"/>
    <p:sldId id="610" r:id="rId28"/>
    <p:sldId id="644" r:id="rId29"/>
    <p:sldId id="611" r:id="rId30"/>
    <p:sldId id="577" r:id="rId31"/>
    <p:sldId id="645"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姿璇" initials="姿璇" lastIdx="0" clrIdx="0">
    <p:extLst>
      <p:ext uri="{19B8F6BF-5375-455C-9EA6-DF929625EA0E}">
        <p15:presenceInfo xmlns:p15="http://schemas.microsoft.com/office/powerpoint/2012/main" userId="861b62baaa60a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6D"/>
    <a:srgbClr val="F2A068"/>
    <a:srgbClr val="F7C09B"/>
    <a:srgbClr val="F5B487"/>
    <a:srgbClr val="CC0000"/>
    <a:srgbClr val="99CCFF"/>
    <a:srgbClr val="E6E6E6"/>
    <a:srgbClr val="3F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1" autoAdjust="0"/>
    <p:restoredTop sz="93542" autoAdjust="0"/>
  </p:normalViewPr>
  <p:slideViewPr>
    <p:cSldViewPr snapToGrid="0">
      <p:cViewPr varScale="1">
        <p:scale>
          <a:sx n="68" d="100"/>
          <a:sy n="68" d="100"/>
        </p:scale>
        <p:origin x="882" y="48"/>
      </p:cViewPr>
      <p:guideLst/>
    </p:cSldViewPr>
  </p:slideViewPr>
  <p:notesTextViewPr>
    <p:cViewPr>
      <p:scale>
        <a:sx n="1" d="1"/>
        <a:sy n="1" d="1"/>
      </p:scale>
      <p:origin x="0" y="0"/>
    </p:cViewPr>
  </p:notesTextViewPr>
  <p:notesViewPr>
    <p:cSldViewPr snapToGrid="0">
      <p:cViewPr varScale="1">
        <p:scale>
          <a:sx n="67" d="100"/>
          <a:sy n="67" d="100"/>
        </p:scale>
        <p:origin x="274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0EF84-11CB-49DF-B9A2-96219AED293A}" type="datetimeFigureOut">
              <a:rPr lang="zh-TW" altLang="en-US" smtClean="0"/>
              <a:t>2020/10/26</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306A16-9501-4C71-82F5-B6631307E449}" type="slidenum">
              <a:rPr lang="zh-TW" altLang="en-US" smtClean="0"/>
              <a:t>‹#›</a:t>
            </a:fld>
            <a:endParaRPr lang="zh-TW" altLang="en-US"/>
          </a:p>
        </p:txBody>
      </p:sp>
    </p:spTree>
    <p:extLst>
      <p:ext uri="{BB962C8B-B14F-4D97-AF65-F5344CB8AC3E}">
        <p14:creationId xmlns:p14="http://schemas.microsoft.com/office/powerpoint/2010/main" val="3963051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3811B-F42C-48FF-8B6C-76B27F9A0BBD}" type="datetimeFigureOut">
              <a:rPr lang="zh-TW" altLang="en-US" smtClean="0"/>
              <a:t>2020/10/26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09B49-FE34-47F5-9CA4-190B745D6863}" type="slidenum">
              <a:rPr lang="zh-TW" altLang="en-US" smtClean="0"/>
              <a:t>‹#›</a:t>
            </a:fld>
            <a:endParaRPr lang="zh-TW" altLang="en-US"/>
          </a:p>
        </p:txBody>
      </p:sp>
    </p:spTree>
    <p:extLst>
      <p:ext uri="{BB962C8B-B14F-4D97-AF65-F5344CB8AC3E}">
        <p14:creationId xmlns:p14="http://schemas.microsoft.com/office/powerpoint/2010/main" val="611613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利用電腦的注意力培訓計畫在駕駛模擬器上是不是可以在</a:t>
            </a:r>
            <a:r>
              <a:rPr lang="en-US" altLang="zh-TW" sz="1200" b="0" i="0" kern="1200" dirty="0">
                <a:solidFill>
                  <a:schemeClr val="tx1"/>
                </a:solidFill>
                <a:effectLst/>
                <a:latin typeface="+mn-lt"/>
                <a:ea typeface="+mn-ea"/>
                <a:cs typeface="+mn-cs"/>
              </a:rPr>
              <a:t>4</a:t>
            </a:r>
            <a:r>
              <a:rPr lang="zh-TW" altLang="en-US" sz="1200" b="0" i="0" kern="1200" dirty="0">
                <a:solidFill>
                  <a:schemeClr val="tx1"/>
                </a:solidFill>
                <a:effectLst/>
                <a:latin typeface="+mn-lt"/>
                <a:ea typeface="+mn-ea"/>
                <a:cs typeface="+mn-cs"/>
              </a:rPr>
              <a:t>個月後仍然有效</a:t>
            </a: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a:t>
            </a:fld>
            <a:endParaRPr lang="zh-TW" altLang="en-US"/>
          </a:p>
        </p:txBody>
      </p:sp>
    </p:spTree>
    <p:extLst>
      <p:ext uri="{BB962C8B-B14F-4D97-AF65-F5344CB8AC3E}">
        <p14:creationId xmlns:p14="http://schemas.microsoft.com/office/powerpoint/2010/main" val="205108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10</a:t>
            </a:fld>
            <a:endParaRPr lang="zh-TW" altLang="en-US"/>
          </a:p>
        </p:txBody>
      </p:sp>
    </p:spTree>
    <p:extLst>
      <p:ext uri="{BB962C8B-B14F-4D97-AF65-F5344CB8AC3E}">
        <p14:creationId xmlns:p14="http://schemas.microsoft.com/office/powerpoint/2010/main" val="370844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11</a:t>
            </a:fld>
            <a:endParaRPr lang="zh-TW" altLang="en-US"/>
          </a:p>
        </p:txBody>
      </p:sp>
    </p:spTree>
    <p:extLst>
      <p:ext uri="{BB962C8B-B14F-4D97-AF65-F5344CB8AC3E}">
        <p14:creationId xmlns:p14="http://schemas.microsoft.com/office/powerpoint/2010/main" val="209148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12</a:t>
            </a:fld>
            <a:endParaRPr lang="zh-TW" altLang="en-US"/>
          </a:p>
        </p:txBody>
      </p:sp>
    </p:spTree>
    <p:extLst>
      <p:ext uri="{BB962C8B-B14F-4D97-AF65-F5344CB8AC3E}">
        <p14:creationId xmlns:p14="http://schemas.microsoft.com/office/powerpoint/2010/main" val="2058671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13</a:t>
            </a:fld>
            <a:endParaRPr lang="zh-TW" altLang="en-US"/>
          </a:p>
        </p:txBody>
      </p:sp>
    </p:spTree>
    <p:extLst>
      <p:ext uri="{BB962C8B-B14F-4D97-AF65-F5344CB8AC3E}">
        <p14:creationId xmlns:p14="http://schemas.microsoft.com/office/powerpoint/2010/main" val="1939816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14</a:t>
            </a:fld>
            <a:endParaRPr lang="zh-TW" altLang="en-US"/>
          </a:p>
        </p:txBody>
      </p:sp>
    </p:spTree>
    <p:extLst>
      <p:ext uri="{BB962C8B-B14F-4D97-AF65-F5344CB8AC3E}">
        <p14:creationId xmlns:p14="http://schemas.microsoft.com/office/powerpoint/2010/main" val="209248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15</a:t>
            </a:fld>
            <a:endParaRPr lang="zh-TW" altLang="en-US"/>
          </a:p>
        </p:txBody>
      </p:sp>
    </p:spTree>
    <p:extLst>
      <p:ext uri="{BB962C8B-B14F-4D97-AF65-F5344CB8AC3E}">
        <p14:creationId xmlns:p14="http://schemas.microsoft.com/office/powerpoint/2010/main" val="85175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16</a:t>
            </a:fld>
            <a:endParaRPr lang="zh-TW" altLang="en-US"/>
          </a:p>
        </p:txBody>
      </p:sp>
    </p:spTree>
    <p:extLst>
      <p:ext uri="{BB962C8B-B14F-4D97-AF65-F5344CB8AC3E}">
        <p14:creationId xmlns:p14="http://schemas.microsoft.com/office/powerpoint/2010/main" val="1412217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17</a:t>
            </a:fld>
            <a:endParaRPr lang="zh-TW" altLang="en-US"/>
          </a:p>
        </p:txBody>
      </p:sp>
    </p:spTree>
    <p:extLst>
      <p:ext uri="{BB962C8B-B14F-4D97-AF65-F5344CB8AC3E}">
        <p14:creationId xmlns:p14="http://schemas.microsoft.com/office/powerpoint/2010/main" val="4031043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18</a:t>
            </a:fld>
            <a:endParaRPr lang="zh-TW" altLang="en-US"/>
          </a:p>
        </p:txBody>
      </p:sp>
    </p:spTree>
    <p:extLst>
      <p:ext uri="{BB962C8B-B14F-4D97-AF65-F5344CB8AC3E}">
        <p14:creationId xmlns:p14="http://schemas.microsoft.com/office/powerpoint/2010/main" val="2768905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19</a:t>
            </a:fld>
            <a:endParaRPr lang="zh-TW" altLang="en-US"/>
          </a:p>
        </p:txBody>
      </p:sp>
    </p:spTree>
    <p:extLst>
      <p:ext uri="{BB962C8B-B14F-4D97-AF65-F5344CB8AC3E}">
        <p14:creationId xmlns:p14="http://schemas.microsoft.com/office/powerpoint/2010/main" val="307689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a:t>
            </a:fld>
            <a:endParaRPr lang="zh-TW" altLang="en-US"/>
          </a:p>
        </p:txBody>
      </p:sp>
    </p:spTree>
    <p:extLst>
      <p:ext uri="{BB962C8B-B14F-4D97-AF65-F5344CB8AC3E}">
        <p14:creationId xmlns:p14="http://schemas.microsoft.com/office/powerpoint/2010/main" val="181383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20</a:t>
            </a:fld>
            <a:endParaRPr lang="zh-TW" altLang="en-US"/>
          </a:p>
        </p:txBody>
      </p:sp>
    </p:spTree>
    <p:extLst>
      <p:ext uri="{BB962C8B-B14F-4D97-AF65-F5344CB8AC3E}">
        <p14:creationId xmlns:p14="http://schemas.microsoft.com/office/powerpoint/2010/main" val="4010831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21</a:t>
            </a:fld>
            <a:endParaRPr lang="zh-TW" altLang="en-US"/>
          </a:p>
        </p:txBody>
      </p:sp>
    </p:spTree>
    <p:extLst>
      <p:ext uri="{BB962C8B-B14F-4D97-AF65-F5344CB8AC3E}">
        <p14:creationId xmlns:p14="http://schemas.microsoft.com/office/powerpoint/2010/main" val="706944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22</a:t>
            </a:fld>
            <a:endParaRPr lang="zh-TW" altLang="en-US"/>
          </a:p>
        </p:txBody>
      </p:sp>
    </p:spTree>
    <p:extLst>
      <p:ext uri="{BB962C8B-B14F-4D97-AF65-F5344CB8AC3E}">
        <p14:creationId xmlns:p14="http://schemas.microsoft.com/office/powerpoint/2010/main" val="2256719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23</a:t>
            </a:fld>
            <a:endParaRPr lang="zh-TW" altLang="en-US"/>
          </a:p>
        </p:txBody>
      </p:sp>
    </p:spTree>
    <p:extLst>
      <p:ext uri="{BB962C8B-B14F-4D97-AF65-F5344CB8AC3E}">
        <p14:creationId xmlns:p14="http://schemas.microsoft.com/office/powerpoint/2010/main" val="3829140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24</a:t>
            </a:fld>
            <a:endParaRPr lang="zh-TW" altLang="en-US"/>
          </a:p>
        </p:txBody>
      </p:sp>
    </p:spTree>
    <p:extLst>
      <p:ext uri="{BB962C8B-B14F-4D97-AF65-F5344CB8AC3E}">
        <p14:creationId xmlns:p14="http://schemas.microsoft.com/office/powerpoint/2010/main" val="1063896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25</a:t>
            </a:fld>
            <a:endParaRPr lang="zh-TW" altLang="en-US"/>
          </a:p>
        </p:txBody>
      </p:sp>
    </p:spTree>
    <p:extLst>
      <p:ext uri="{BB962C8B-B14F-4D97-AF65-F5344CB8AC3E}">
        <p14:creationId xmlns:p14="http://schemas.microsoft.com/office/powerpoint/2010/main" val="2544775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26</a:t>
            </a:fld>
            <a:endParaRPr lang="zh-TW" altLang="en-US"/>
          </a:p>
        </p:txBody>
      </p:sp>
    </p:spTree>
    <p:extLst>
      <p:ext uri="{BB962C8B-B14F-4D97-AF65-F5344CB8AC3E}">
        <p14:creationId xmlns:p14="http://schemas.microsoft.com/office/powerpoint/2010/main" val="4067229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27</a:t>
            </a:fld>
            <a:endParaRPr lang="zh-TW" altLang="en-US"/>
          </a:p>
        </p:txBody>
      </p:sp>
    </p:spTree>
    <p:extLst>
      <p:ext uri="{BB962C8B-B14F-4D97-AF65-F5344CB8AC3E}">
        <p14:creationId xmlns:p14="http://schemas.microsoft.com/office/powerpoint/2010/main" val="3982748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28</a:t>
            </a:fld>
            <a:endParaRPr lang="zh-TW" altLang="en-US"/>
          </a:p>
        </p:txBody>
      </p:sp>
    </p:spTree>
    <p:extLst>
      <p:ext uri="{BB962C8B-B14F-4D97-AF65-F5344CB8AC3E}">
        <p14:creationId xmlns:p14="http://schemas.microsoft.com/office/powerpoint/2010/main" val="3633684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29</a:t>
            </a:fld>
            <a:endParaRPr lang="zh-TW" altLang="en-US"/>
          </a:p>
        </p:txBody>
      </p:sp>
    </p:spTree>
    <p:extLst>
      <p:ext uri="{BB962C8B-B14F-4D97-AF65-F5344CB8AC3E}">
        <p14:creationId xmlns:p14="http://schemas.microsoft.com/office/powerpoint/2010/main" val="125975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a:t>
            </a:fld>
            <a:endParaRPr lang="zh-TW" altLang="en-US"/>
          </a:p>
        </p:txBody>
      </p:sp>
    </p:spTree>
    <p:extLst>
      <p:ext uri="{BB962C8B-B14F-4D97-AF65-F5344CB8AC3E}">
        <p14:creationId xmlns:p14="http://schemas.microsoft.com/office/powerpoint/2010/main" val="2834678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30</a:t>
            </a:fld>
            <a:endParaRPr lang="zh-TW" altLang="en-US"/>
          </a:p>
        </p:txBody>
      </p:sp>
    </p:spTree>
    <p:extLst>
      <p:ext uri="{BB962C8B-B14F-4D97-AF65-F5344CB8AC3E}">
        <p14:creationId xmlns:p14="http://schemas.microsoft.com/office/powerpoint/2010/main" val="2774417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dirty="0">
              <a:solidFill>
                <a:prstClr val="black"/>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31</a:t>
            </a:fld>
            <a:endParaRPr lang="zh-TW" altLang="en-US"/>
          </a:p>
        </p:txBody>
      </p:sp>
    </p:spTree>
    <p:extLst>
      <p:ext uri="{BB962C8B-B14F-4D97-AF65-F5344CB8AC3E}">
        <p14:creationId xmlns:p14="http://schemas.microsoft.com/office/powerpoint/2010/main" val="102450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4</a:t>
            </a:fld>
            <a:endParaRPr lang="zh-TW" altLang="en-US"/>
          </a:p>
        </p:txBody>
      </p:sp>
    </p:spTree>
    <p:extLst>
      <p:ext uri="{BB962C8B-B14F-4D97-AF65-F5344CB8AC3E}">
        <p14:creationId xmlns:p14="http://schemas.microsoft.com/office/powerpoint/2010/main" val="4087616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5</a:t>
            </a:fld>
            <a:endParaRPr lang="zh-TW" altLang="en-US"/>
          </a:p>
        </p:txBody>
      </p:sp>
    </p:spTree>
    <p:extLst>
      <p:ext uri="{BB962C8B-B14F-4D97-AF65-F5344CB8AC3E}">
        <p14:creationId xmlns:p14="http://schemas.microsoft.com/office/powerpoint/2010/main" val="3801792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6</a:t>
            </a:fld>
            <a:endParaRPr lang="zh-TW" altLang="en-US"/>
          </a:p>
        </p:txBody>
      </p:sp>
    </p:spTree>
    <p:extLst>
      <p:ext uri="{BB962C8B-B14F-4D97-AF65-F5344CB8AC3E}">
        <p14:creationId xmlns:p14="http://schemas.microsoft.com/office/powerpoint/2010/main" val="237760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7</a:t>
            </a:fld>
            <a:endParaRPr lang="zh-TW" altLang="en-US"/>
          </a:p>
        </p:txBody>
      </p:sp>
    </p:spTree>
    <p:extLst>
      <p:ext uri="{BB962C8B-B14F-4D97-AF65-F5344CB8AC3E}">
        <p14:creationId xmlns:p14="http://schemas.microsoft.com/office/powerpoint/2010/main" val="414126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sz="1200" b="1" kern="1200" dirty="0">
              <a:solidFill>
                <a:schemeClr val="accent2">
                  <a:lumMod val="50000"/>
                </a:schemeClr>
              </a:solidFill>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8</a:t>
            </a:fld>
            <a:endParaRPr lang="zh-TW" altLang="en-US"/>
          </a:p>
        </p:txBody>
      </p:sp>
    </p:spTree>
    <p:extLst>
      <p:ext uri="{BB962C8B-B14F-4D97-AF65-F5344CB8AC3E}">
        <p14:creationId xmlns:p14="http://schemas.microsoft.com/office/powerpoint/2010/main" val="332710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709B49-FE34-47F5-9CA4-190B745D6863}" type="slidenum">
              <a:rPr lang="zh-TW" altLang="en-US" smtClean="0"/>
              <a:t>9</a:t>
            </a:fld>
            <a:endParaRPr lang="zh-TW" altLang="en-US"/>
          </a:p>
        </p:txBody>
      </p:sp>
    </p:spTree>
    <p:extLst>
      <p:ext uri="{BB962C8B-B14F-4D97-AF65-F5344CB8AC3E}">
        <p14:creationId xmlns:p14="http://schemas.microsoft.com/office/powerpoint/2010/main" val="238571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1">
        <a:schemeClr val="bg1"/>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2020/10/26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7782634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2020/10/26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416126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2020/10/26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180809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2020/10/26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70743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87B09BF9-A554-4500-B2DF-9FA5F9B110F8}" type="datetimeFigureOut">
              <a:rPr lang="zh-TW" altLang="en-US" smtClean="0"/>
              <a:t>2020/10/26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404891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2020/10/26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95678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B09BF9-A554-4500-B2DF-9FA5F9B110F8}" type="datetimeFigureOut">
              <a:rPr lang="zh-TW" altLang="en-US" smtClean="0"/>
              <a:t>2020/10/26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64634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B09BF9-A554-4500-B2DF-9FA5F9B110F8}" type="datetimeFigureOut">
              <a:rPr lang="zh-TW" altLang="en-US" smtClean="0"/>
              <a:t>2020/10/26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69649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B09BF9-A554-4500-B2DF-9FA5F9B110F8}" type="datetimeFigureOut">
              <a:rPr lang="zh-TW" altLang="en-US" smtClean="0"/>
              <a:t>2020/10/26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62432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2020/10/26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294335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87B09BF9-A554-4500-B2DF-9FA5F9B110F8}" type="datetimeFigureOut">
              <a:rPr lang="zh-TW" altLang="en-US" smtClean="0"/>
              <a:t>2020/10/26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332482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09BF9-A554-4500-B2DF-9FA5F9B110F8}" type="datetimeFigureOut">
              <a:rPr lang="zh-TW" altLang="en-US" smtClean="0"/>
              <a:t>2020/10/26</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91835-1908-4331-A900-C0FC59490649}" type="slidenum">
              <a:rPr lang="zh-TW" altLang="en-US" smtClean="0"/>
              <a:t>‹#›</a:t>
            </a:fld>
            <a:endParaRPr lang="zh-TW" altLang="en-US"/>
          </a:p>
        </p:txBody>
      </p:sp>
    </p:spTree>
    <p:extLst>
      <p:ext uri="{BB962C8B-B14F-4D97-AF65-F5344CB8AC3E}">
        <p14:creationId xmlns:p14="http://schemas.microsoft.com/office/powerpoint/2010/main" val="7017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81977" y="1427610"/>
            <a:ext cx="11828045" cy="1636294"/>
          </a:xfrm>
        </p:spPr>
        <p:txBody>
          <a:bodyPr>
            <a:noAutofit/>
          </a:bodyPr>
          <a:lstStyle/>
          <a:p>
            <a:r>
              <a:rPr lang="en-US" altLang="zh-TW" sz="4800" b="1" dirty="0"/>
              <a:t>Effects of a PC-Based Attention</a:t>
            </a:r>
            <a:br>
              <a:rPr lang="en-US" altLang="zh-TW" sz="4800" b="1" dirty="0"/>
            </a:br>
            <a:r>
              <a:rPr lang="en-US" altLang="zh-TW" sz="4800" b="1" dirty="0"/>
              <a:t>Maintenance Training Program on Driver</a:t>
            </a:r>
            <a:br>
              <a:rPr lang="en-US" altLang="zh-TW" sz="4800" b="1" dirty="0"/>
            </a:br>
            <a:r>
              <a:rPr lang="en-US" altLang="zh-TW" sz="4800" b="1" dirty="0"/>
              <a:t>Behavior Can Last Up to Four Months</a:t>
            </a:r>
            <a:endParaRPr lang="zh-TW" altLang="zh-TW" sz="4800" dirty="0"/>
          </a:p>
        </p:txBody>
      </p:sp>
      <p:sp>
        <p:nvSpPr>
          <p:cNvPr id="4" name="文字方塊 3"/>
          <p:cNvSpPr txBox="1"/>
          <p:nvPr/>
        </p:nvSpPr>
        <p:spPr>
          <a:xfrm>
            <a:off x="8821017" y="5939752"/>
            <a:ext cx="3173506" cy="523220"/>
          </a:xfrm>
          <a:prstGeom prst="rect">
            <a:avLst/>
          </a:prstGeom>
          <a:noFill/>
        </p:spPr>
        <p:txBody>
          <a:bodyPr wrap="square" rtlCol="0">
            <a:spAutoFit/>
          </a:bodyPr>
          <a:lstStyle/>
          <a:p>
            <a:r>
              <a:rPr lang="en-US" altLang="zh-TW" sz="2800" b="1" dirty="0"/>
              <a:t>Reporter</a:t>
            </a:r>
            <a:r>
              <a:rPr lang="zh-TW" altLang="en-US" sz="2800" b="1" dirty="0"/>
              <a:t>：</a:t>
            </a:r>
            <a:r>
              <a:rPr lang="zh-TW" altLang="en-US" sz="2800" b="1" dirty="0">
                <a:latin typeface="微軟正黑體" panose="020B0604030504040204" pitchFamily="34" charset="-120"/>
                <a:ea typeface="微軟正黑體" panose="020B0604030504040204" pitchFamily="34" charset="-120"/>
              </a:rPr>
              <a:t>陳姿璇</a:t>
            </a:r>
          </a:p>
        </p:txBody>
      </p:sp>
      <p:sp>
        <p:nvSpPr>
          <p:cNvPr id="3" name="矩形 2"/>
          <p:cNvSpPr/>
          <p:nvPr/>
        </p:nvSpPr>
        <p:spPr>
          <a:xfrm>
            <a:off x="394954" y="3346653"/>
            <a:ext cx="11358431" cy="830997"/>
          </a:xfrm>
          <a:prstGeom prst="rect">
            <a:avLst/>
          </a:prstGeom>
        </p:spPr>
        <p:txBody>
          <a:bodyPr wrap="square">
            <a:spAutoFit/>
          </a:bodyPr>
          <a:lstStyle/>
          <a:p>
            <a:pPr algn="ctr"/>
            <a:r>
              <a:rPr lang="en-US" altLang="zh-TW" sz="2400" dirty="0"/>
              <a:t>Gautam </a:t>
            </a:r>
            <a:r>
              <a:rPr lang="en-US" altLang="zh-TW" sz="2400" dirty="0" err="1"/>
              <a:t>Divekar</a:t>
            </a:r>
            <a:r>
              <a:rPr lang="en-US" altLang="zh-TW" sz="2400" dirty="0"/>
              <a:t>, </a:t>
            </a:r>
            <a:r>
              <a:rPr lang="en-US" altLang="zh-TW" sz="2400" dirty="0" err="1"/>
              <a:t>Siby</a:t>
            </a:r>
            <a:r>
              <a:rPr lang="en-US" altLang="zh-TW" sz="2400" dirty="0"/>
              <a:t> Samuel, Alexander </a:t>
            </a:r>
            <a:r>
              <a:rPr lang="en-US" altLang="zh-TW" sz="2400" dirty="0" err="1"/>
              <a:t>Pollatsek</a:t>
            </a:r>
            <a:r>
              <a:rPr lang="en-US" altLang="zh-TW" sz="2400" dirty="0"/>
              <a:t>, F. Dennis Thomas, Kristopher </a:t>
            </a:r>
            <a:r>
              <a:rPr lang="en-US" altLang="zh-TW" sz="2400" dirty="0" err="1"/>
              <a:t>Korbelak</a:t>
            </a:r>
            <a:r>
              <a:rPr lang="en-US" altLang="zh-TW" sz="2400" dirty="0"/>
              <a:t>, Richard D. Blomberg, Donald L. Fisher</a:t>
            </a:r>
            <a:endParaRPr lang="zh-TW" altLang="en-US" sz="2400" dirty="0"/>
          </a:p>
        </p:txBody>
      </p:sp>
      <p:sp>
        <p:nvSpPr>
          <p:cNvPr id="5" name="矩形 4"/>
          <p:cNvSpPr/>
          <p:nvPr/>
        </p:nvSpPr>
        <p:spPr>
          <a:xfrm>
            <a:off x="2898091" y="4395834"/>
            <a:ext cx="6156699" cy="830997"/>
          </a:xfrm>
          <a:prstGeom prst="rect">
            <a:avLst/>
          </a:prstGeom>
        </p:spPr>
        <p:txBody>
          <a:bodyPr wrap="square">
            <a:spAutoFit/>
          </a:bodyPr>
          <a:lstStyle/>
          <a:p>
            <a:r>
              <a:rPr lang="en-US" altLang="zh-TW" sz="2400" dirty="0"/>
              <a:t>Transportation Research Record, vol. 2602, 1: pp. 121-128. , First Published January 1, 2016.</a:t>
            </a:r>
            <a:endParaRPr lang="fr-FR" altLang="zh-TW" sz="2400" dirty="0"/>
          </a:p>
        </p:txBody>
      </p:sp>
    </p:spTree>
    <p:extLst>
      <p:ext uri="{BB962C8B-B14F-4D97-AF65-F5344CB8AC3E}">
        <p14:creationId xmlns:p14="http://schemas.microsoft.com/office/powerpoint/2010/main" val="258308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205945" y="1478392"/>
            <a:ext cx="709249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參與者</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99958CB4-7C52-4457-A510-1CA4D50E9E06}"/>
              </a:ext>
            </a:extLst>
          </p:cNvPr>
          <p:cNvSpPr/>
          <p:nvPr/>
        </p:nvSpPr>
        <p:spPr>
          <a:xfrm>
            <a:off x="425049" y="2262185"/>
            <a:ext cx="11416431"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總共</a:t>
            </a:r>
            <a:r>
              <a:rPr lang="en-US" altLang="zh-TW" sz="2800" b="1" dirty="0">
                <a:solidFill>
                  <a:prstClr val="black"/>
                </a:solidFill>
                <a:latin typeface="微軟正黑體" panose="020B0604030504040204" pitchFamily="34" charset="-120"/>
                <a:ea typeface="微軟正黑體" panose="020B0604030504040204" pitchFamily="34" charset="-120"/>
              </a:rPr>
              <a:t>80</a:t>
            </a:r>
            <a:r>
              <a:rPr lang="zh-TW" altLang="en-US" sz="2800" b="1" dirty="0">
                <a:solidFill>
                  <a:prstClr val="black"/>
                </a:solidFill>
                <a:latin typeface="微軟正黑體" panose="020B0604030504040204" pitchFamily="34" charset="-120"/>
                <a:ea typeface="微軟正黑體" panose="020B0604030504040204" pitchFamily="34" charset="-120"/>
              </a:rPr>
              <a:t>位</a:t>
            </a:r>
            <a:r>
              <a:rPr lang="en-US" altLang="zh-TW" sz="2800" b="1" dirty="0">
                <a:solidFill>
                  <a:prstClr val="black"/>
                </a:solidFill>
                <a:latin typeface="微軟正黑體" panose="020B0604030504040204" pitchFamily="34" charset="-120"/>
                <a:ea typeface="微軟正黑體" panose="020B0604030504040204" pitchFamily="34" charset="-120"/>
              </a:rPr>
              <a:t>(40</a:t>
            </a:r>
            <a:r>
              <a:rPr lang="zh-TW" altLang="en-US" sz="2800" b="1" dirty="0">
                <a:solidFill>
                  <a:prstClr val="black"/>
                </a:solidFill>
                <a:latin typeface="微軟正黑體" panose="020B0604030504040204" pitchFamily="34" charset="-120"/>
                <a:ea typeface="微軟正黑體" panose="020B0604030504040204" pitchFamily="34" charset="-120"/>
              </a:rPr>
              <a:t>位</a:t>
            </a:r>
            <a:r>
              <a:rPr lang="en-US" altLang="zh-TW" sz="2800" b="1" dirty="0">
                <a:solidFill>
                  <a:prstClr val="black"/>
                </a:solidFill>
                <a:latin typeface="微軟正黑體" panose="020B0604030504040204" pitchFamily="34" charset="-120"/>
                <a:ea typeface="微軟正黑體" panose="020B0604030504040204" pitchFamily="34" charset="-120"/>
              </a:rPr>
              <a:t>16-18</a:t>
            </a:r>
            <a:r>
              <a:rPr lang="zh-TW" altLang="en-US" sz="2800" b="1" dirty="0">
                <a:solidFill>
                  <a:prstClr val="black"/>
                </a:solidFill>
                <a:latin typeface="微軟正黑體" panose="020B0604030504040204" pitchFamily="34" charset="-120"/>
                <a:ea typeface="微軟正黑體" panose="020B0604030504040204" pitchFamily="34" charset="-120"/>
              </a:rPr>
              <a:t>歲的新手駕駛員，其他參與者為這</a:t>
            </a:r>
            <a:r>
              <a:rPr lang="en-US" altLang="zh-TW" sz="2800" b="1" dirty="0">
                <a:solidFill>
                  <a:prstClr val="black"/>
                </a:solidFill>
                <a:latin typeface="微軟正黑體" panose="020B0604030504040204" pitchFamily="34" charset="-120"/>
                <a:ea typeface="微軟正黑體" panose="020B0604030504040204" pitchFamily="34" charset="-120"/>
              </a:rPr>
              <a:t>40</a:t>
            </a:r>
            <a:r>
              <a:rPr lang="zh-TW" altLang="en-US" sz="2800" b="1" dirty="0">
                <a:solidFill>
                  <a:prstClr val="black"/>
                </a:solidFill>
                <a:latin typeface="微軟正黑體" panose="020B0604030504040204" pitchFamily="34" charset="-120"/>
                <a:ea typeface="微軟正黑體" panose="020B0604030504040204" pitchFamily="34" charset="-120"/>
              </a:rPr>
              <a:t>位駕駛者的父親或母親</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CC4908ED-EF1F-4E81-8FE7-0BDC1D84AE35}"/>
              </a:ext>
            </a:extLst>
          </p:cNvPr>
          <p:cNvSpPr/>
          <p:nvPr/>
        </p:nvSpPr>
        <p:spPr>
          <a:xfrm>
            <a:off x="128500" y="4480415"/>
            <a:ext cx="12196387" cy="1815882"/>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有經驗駕駛員的FOCAL組</a:t>
            </a:r>
            <a:r>
              <a:rPr lang="en-US" altLang="zh-TW" sz="2800" b="1" dirty="0">
                <a:solidFill>
                  <a:prstClr val="black"/>
                </a:solidFill>
                <a:latin typeface="微軟正黑體" panose="020B0604030504040204" pitchFamily="34" charset="-120"/>
                <a:ea typeface="微軟正黑體" panose="020B0604030504040204" pitchFamily="34" charset="-120"/>
              </a:rPr>
              <a:t>8</a:t>
            </a:r>
            <a:r>
              <a:rPr lang="zh-TW" altLang="en-US" sz="2800" b="1" dirty="0">
                <a:solidFill>
                  <a:prstClr val="black"/>
                </a:solidFill>
                <a:latin typeface="微軟正黑體" panose="020B0604030504040204" pitchFamily="34" charset="-120"/>
                <a:ea typeface="微軟正黑體" panose="020B0604030504040204" pitchFamily="34" charset="-120"/>
              </a:rPr>
              <a:t>位男性和</a:t>
            </a:r>
            <a:r>
              <a:rPr lang="en-US" altLang="zh-TW" sz="2800" b="1" dirty="0">
                <a:solidFill>
                  <a:prstClr val="black"/>
                </a:solidFill>
                <a:latin typeface="微軟正黑體" panose="020B0604030504040204" pitchFamily="34" charset="-120"/>
                <a:ea typeface="微軟正黑體" panose="020B0604030504040204" pitchFamily="34" charset="-120"/>
              </a:rPr>
              <a:t>12</a:t>
            </a:r>
            <a:r>
              <a:rPr lang="zh-TW" altLang="en-US" sz="2800" b="1" dirty="0">
                <a:solidFill>
                  <a:prstClr val="black"/>
                </a:solidFill>
                <a:latin typeface="微軟正黑體" panose="020B0604030504040204" pitchFamily="34" charset="-120"/>
                <a:ea typeface="微軟正黑體" panose="020B0604030504040204" pitchFamily="34" charset="-120"/>
              </a:rPr>
              <a:t>位女性組成（平均年齡</a:t>
            </a:r>
            <a:r>
              <a:rPr lang="en-US" altLang="zh-TW" sz="2800" b="1" dirty="0">
                <a:solidFill>
                  <a:prstClr val="black"/>
                </a:solidFill>
                <a:latin typeface="微軟正黑體" panose="020B0604030504040204" pitchFamily="34" charset="-120"/>
                <a:ea typeface="微軟正黑體" panose="020B0604030504040204" pitchFamily="34" charset="-120"/>
              </a:rPr>
              <a:t>= 49.59</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SD = 3.97</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有經驗駕駛員的安慰劑組包括</a:t>
            </a: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位男性和</a:t>
            </a: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位女性（平均年齡</a:t>
            </a:r>
            <a:r>
              <a:rPr lang="en-US" altLang="zh-TW" sz="2800" b="1" dirty="0">
                <a:solidFill>
                  <a:prstClr val="black"/>
                </a:solidFill>
                <a:latin typeface="微軟正黑體" panose="020B0604030504040204" pitchFamily="34" charset="-120"/>
                <a:ea typeface="微軟正黑體" panose="020B0604030504040204" pitchFamily="34" charset="-120"/>
              </a:rPr>
              <a:t>= 48.43</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SD = 8.32</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
        <p:nvSpPr>
          <p:cNvPr id="21" name="矩形 20">
            <a:extLst>
              <a:ext uri="{FF2B5EF4-FFF2-40B4-BE49-F238E27FC236}">
                <a16:creationId xmlns:a16="http://schemas.microsoft.com/office/drawing/2014/main" id="{F1C60F97-BA10-4086-A2ED-C21B037F2875}"/>
              </a:ext>
            </a:extLst>
          </p:cNvPr>
          <p:cNvSpPr/>
          <p:nvPr/>
        </p:nvSpPr>
        <p:spPr>
          <a:xfrm>
            <a:off x="140236" y="3584466"/>
            <a:ext cx="11986055"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新手駕駛員的父母都是有經驗駕駛員，他們都至少擁有</a:t>
            </a: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年的駕駛經驗。</a:t>
            </a:r>
          </a:p>
        </p:txBody>
      </p:sp>
    </p:spTree>
    <p:extLst>
      <p:ext uri="{BB962C8B-B14F-4D97-AF65-F5344CB8AC3E}">
        <p14:creationId xmlns:p14="http://schemas.microsoft.com/office/powerpoint/2010/main" val="103260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205945" y="1478392"/>
            <a:ext cx="7092494" cy="523220"/>
          </a:xfrm>
          <a:prstGeom prst="rect">
            <a:avLst/>
          </a:prstGeom>
        </p:spPr>
        <p:txBody>
          <a:bodyPr wrap="square">
            <a:spAutoFit/>
          </a:bodyPr>
          <a:lstStyle/>
          <a:p>
            <a:r>
              <a:rPr lang="en-US" altLang="zh-TW" sz="2800" b="1" dirty="0">
                <a:latin typeface="微軟正黑體" panose="020B0604030504040204" pitchFamily="34" charset="-120"/>
                <a:ea typeface="微軟正黑體" panose="020B0604030504040204" pitchFamily="34" charset="-120"/>
              </a:rPr>
              <a:t>Apparatus</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99958CB4-7C52-4457-A510-1CA4D50E9E06}"/>
              </a:ext>
            </a:extLst>
          </p:cNvPr>
          <p:cNvSpPr/>
          <p:nvPr/>
        </p:nvSpPr>
        <p:spPr>
          <a:xfrm>
            <a:off x="425048" y="2548912"/>
            <a:ext cx="11416431"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駕駛模擬器</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畫面顯示在三個屏幕上</a:t>
            </a:r>
          </a:p>
        </p:txBody>
      </p:sp>
      <p:sp>
        <p:nvSpPr>
          <p:cNvPr id="4" name="矩形 3">
            <a:extLst>
              <a:ext uri="{FF2B5EF4-FFF2-40B4-BE49-F238E27FC236}">
                <a16:creationId xmlns:a16="http://schemas.microsoft.com/office/drawing/2014/main" id="{CC4908ED-EF1F-4E81-8FE7-0BDC1D84AE35}"/>
              </a:ext>
            </a:extLst>
          </p:cNvPr>
          <p:cNvSpPr/>
          <p:nvPr/>
        </p:nvSpPr>
        <p:spPr>
          <a:xfrm>
            <a:off x="425048" y="4434695"/>
            <a:ext cx="11142112" cy="1384995"/>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眼動儀</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便攜式輕便眼動儀，即</a:t>
            </a:r>
            <a:r>
              <a:rPr lang="en-US" altLang="zh-TW" sz="2800" b="1" dirty="0">
                <a:solidFill>
                  <a:prstClr val="black"/>
                </a:solidFill>
                <a:latin typeface="微軟正黑體" panose="020B0604030504040204" pitchFamily="34" charset="-120"/>
                <a:ea typeface="微軟正黑體" panose="020B0604030504040204" pitchFamily="34" charset="-120"/>
              </a:rPr>
              <a:t>Mobile Eye</a:t>
            </a: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安裝在安全護目鏡上的眼睛攝像頭和彩色場景攝像頭</a:t>
            </a:r>
          </a:p>
        </p:txBody>
      </p:sp>
      <p:pic>
        <p:nvPicPr>
          <p:cNvPr id="2" name="圖片 1">
            <a:extLst>
              <a:ext uri="{FF2B5EF4-FFF2-40B4-BE49-F238E27FC236}">
                <a16:creationId xmlns:a16="http://schemas.microsoft.com/office/drawing/2014/main" id="{28694E2D-FE3C-4F00-B06C-241DD9C8EB18}"/>
              </a:ext>
            </a:extLst>
          </p:cNvPr>
          <p:cNvPicPr>
            <a:picLocks noChangeAspect="1"/>
          </p:cNvPicPr>
          <p:nvPr/>
        </p:nvPicPr>
        <p:blipFill>
          <a:blip r:embed="rId3"/>
          <a:stretch>
            <a:fillRect/>
          </a:stretch>
        </p:blipFill>
        <p:spPr>
          <a:xfrm>
            <a:off x="6345554" y="1737016"/>
            <a:ext cx="5495925" cy="2962275"/>
          </a:xfrm>
          <a:prstGeom prst="rect">
            <a:avLst/>
          </a:prstGeom>
        </p:spPr>
      </p:pic>
    </p:spTree>
    <p:extLst>
      <p:ext uri="{BB962C8B-B14F-4D97-AF65-F5344CB8AC3E}">
        <p14:creationId xmlns:p14="http://schemas.microsoft.com/office/powerpoint/2010/main" val="844859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15496" y="2325740"/>
            <a:ext cx="11561005" cy="523220"/>
          </a:xfrm>
          <a:prstGeom prst="rect">
            <a:avLst/>
          </a:prstGeom>
        </p:spPr>
        <p:txBody>
          <a:bodyPr wrap="square">
            <a:spAutoFit/>
          </a:bodyPr>
          <a:lstStyle/>
          <a:p>
            <a:pPr marL="457200" indent="-457200">
              <a:buFont typeface="Arial" panose="020B0604020202020204" pitchFamily="34" charset="0"/>
              <a:buChar char="•"/>
            </a:pPr>
            <a:r>
              <a:rPr lang="zh-TW" altLang="en-US" sz="2800" b="1" dirty="0">
                <a:latin typeface="微軟正黑體" panose="020B0604030504040204" pitchFamily="34" charset="-120"/>
                <a:ea typeface="微軟正黑體" panose="020B0604030504040204" pitchFamily="34" charset="-120"/>
              </a:rPr>
              <a:t>階段</a:t>
            </a:r>
            <a:r>
              <a:rPr lang="en-US" altLang="zh-TW" sz="2800" b="1" dirty="0">
                <a:latin typeface="微軟正黑體" panose="020B0604030504040204" pitchFamily="34" charset="-120"/>
                <a:ea typeface="微軟正黑體" panose="020B0604030504040204" pitchFamily="34" charset="-120"/>
              </a:rPr>
              <a:t>1</a:t>
            </a:r>
            <a:r>
              <a:rPr lang="zh-TW" altLang="en-US" sz="2800" b="1" dirty="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p:txBody>
      </p:sp>
      <p:sp>
        <p:nvSpPr>
          <p:cNvPr id="11" name="矩形 10"/>
          <p:cNvSpPr/>
          <p:nvPr/>
        </p:nvSpPr>
        <p:spPr>
          <a:xfrm>
            <a:off x="627016" y="2918793"/>
            <a:ext cx="11411734" cy="2246769"/>
          </a:xfrm>
          <a:prstGeom prst="rect">
            <a:avLst/>
          </a:prstGeom>
        </p:spPr>
        <p:txBody>
          <a:bodyPr wrap="square">
            <a:spAutoFit/>
          </a:bodyPr>
          <a:lstStyle/>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參與者需進行一個利用電腦的前測測驗 </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 維持注意力的評估計畫</a:t>
            </a:r>
            <a:r>
              <a:rPr lang="en-US" altLang="zh-TW" sz="2800" b="1" dirty="0">
                <a:solidFill>
                  <a:prstClr val="black"/>
                </a:solidFill>
                <a:latin typeface="微軟正黑體" panose="020B0604030504040204" pitchFamily="34" charset="-120"/>
                <a:ea typeface="微軟正黑體" panose="020B0604030504040204" pitchFamily="34" charset="-120"/>
              </a:rPr>
              <a:t>(attention maintenance assessment program (AMAP) )</a:t>
            </a:r>
            <a:r>
              <a:rPr lang="zh-TW" altLang="en-US" sz="2800" b="1" dirty="0">
                <a:solidFill>
                  <a:prstClr val="black"/>
                </a:solidFill>
                <a:latin typeface="微軟正黑體" panose="020B0604030504040204" pitchFamily="34" charset="-120"/>
                <a:ea typeface="微軟正黑體" panose="020B0604030504040204" pitchFamily="34" charset="-120"/>
              </a:rPr>
              <a:t> </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之後進行</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訓練或安慰劑訓練計劃</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訓練後，在進行</a:t>
            </a:r>
            <a:r>
              <a:rPr lang="en-US" altLang="zh-TW" sz="2800" b="1" dirty="0">
                <a:solidFill>
                  <a:prstClr val="black"/>
                </a:solidFill>
                <a:latin typeface="微軟正黑體" panose="020B0604030504040204" pitchFamily="34" charset="-120"/>
                <a:ea typeface="微軟正黑體" panose="020B0604030504040204" pitchFamily="34" charset="-120"/>
              </a:rPr>
              <a:t>AMAP</a:t>
            </a:r>
            <a:r>
              <a:rPr lang="zh-TW" altLang="en-US" sz="2800" b="1" dirty="0">
                <a:solidFill>
                  <a:prstClr val="black"/>
                </a:solidFill>
                <a:latin typeface="微軟正黑體" panose="020B0604030504040204" pitchFamily="34" charset="-120"/>
                <a:ea typeface="微軟正黑體" panose="020B0604030504040204" pitchFamily="34" charset="-120"/>
              </a:rPr>
              <a:t>的後測測驗</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最後，在駕駛模擬器上對參與者進行了評估</a:t>
            </a:r>
          </a:p>
        </p:txBody>
      </p:sp>
      <p:sp>
        <p:nvSpPr>
          <p:cNvPr id="9" name="矩形 8">
            <a:extLst>
              <a:ext uri="{FF2B5EF4-FFF2-40B4-BE49-F238E27FC236}">
                <a16:creationId xmlns:a16="http://schemas.microsoft.com/office/drawing/2014/main" id="{9672AC93-3B43-4B4D-9F76-5331E3C81ACA}"/>
              </a:ext>
            </a:extLst>
          </p:cNvPr>
          <p:cNvSpPr/>
          <p:nvPr/>
        </p:nvSpPr>
        <p:spPr>
          <a:xfrm>
            <a:off x="315496" y="5379888"/>
            <a:ext cx="11470231"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階段</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
        <p:nvSpPr>
          <p:cNvPr id="19" name="矩形 18">
            <a:extLst>
              <a:ext uri="{FF2B5EF4-FFF2-40B4-BE49-F238E27FC236}">
                <a16:creationId xmlns:a16="http://schemas.microsoft.com/office/drawing/2014/main" id="{4A44EE6B-8D21-44AB-A835-72D7F8C3558B}"/>
              </a:ext>
            </a:extLst>
          </p:cNvPr>
          <p:cNvSpPr/>
          <p:nvPr/>
        </p:nvSpPr>
        <p:spPr>
          <a:xfrm>
            <a:off x="547880" y="5956015"/>
            <a:ext cx="11411734" cy="523220"/>
          </a:xfrm>
          <a:prstGeom prst="rect">
            <a:avLst/>
          </a:prstGeom>
        </p:spPr>
        <p:txBody>
          <a:bodyPr wrap="square">
            <a:spAutoFit/>
          </a:bodyPr>
          <a:lstStyle/>
          <a:p>
            <a:pPr marL="457200" lvl="0" indent="-457200">
              <a:buFont typeface="微軟正黑體" panose="020B0604030504040204" pitchFamily="34" charset="-120"/>
              <a:buChar char="→"/>
            </a:pP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個月後，參與者還須再回來進行一次駕駛模擬器的評估。</a:t>
            </a:r>
          </a:p>
        </p:txBody>
      </p:sp>
      <p:sp>
        <p:nvSpPr>
          <p:cNvPr id="3" name="矩形 2">
            <a:extLst>
              <a:ext uri="{FF2B5EF4-FFF2-40B4-BE49-F238E27FC236}">
                <a16:creationId xmlns:a16="http://schemas.microsoft.com/office/drawing/2014/main" id="{A4501A5D-FE87-47D1-A58F-40C126FDCB2C}"/>
              </a:ext>
            </a:extLst>
          </p:cNvPr>
          <p:cNvSpPr/>
          <p:nvPr/>
        </p:nvSpPr>
        <p:spPr>
          <a:xfrm>
            <a:off x="1025977" y="1318726"/>
            <a:ext cx="10140044"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年輕駕駛員和他們的父母被分配到單獨的房間，他們不會看到對方的培訓計劃，也不會看到彼此在駕駛模擬器上所進行的評估</a:t>
            </a:r>
          </a:p>
        </p:txBody>
      </p:sp>
    </p:spTree>
    <p:extLst>
      <p:ext uri="{BB962C8B-B14F-4D97-AF65-F5344CB8AC3E}">
        <p14:creationId xmlns:p14="http://schemas.microsoft.com/office/powerpoint/2010/main" val="336210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15498" y="1467889"/>
            <a:ext cx="11561005"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維持注意力的評估計畫</a:t>
            </a:r>
            <a:r>
              <a:rPr lang="en-US" altLang="zh-TW" sz="2800" b="1" dirty="0">
                <a:solidFill>
                  <a:prstClr val="black"/>
                </a:solidFill>
                <a:latin typeface="微軟正黑體" panose="020B0604030504040204" pitchFamily="34" charset="-120"/>
                <a:ea typeface="微軟正黑體" panose="020B0604030504040204" pitchFamily="34" charset="-120"/>
              </a:rPr>
              <a:t>(AMAP)</a:t>
            </a:r>
            <a:r>
              <a:rPr lang="zh-TW" altLang="en-US" sz="2800" b="1" dirty="0">
                <a:solidFill>
                  <a:prstClr val="black"/>
                </a:solidFill>
                <a:latin typeface="微軟正黑體" panose="020B0604030504040204" pitchFamily="34" charset="-120"/>
                <a:ea typeface="微軟正黑體" panose="020B0604030504040204" pitchFamily="34" charset="-120"/>
              </a:rPr>
              <a:t>的前測</a:t>
            </a:r>
            <a:r>
              <a:rPr lang="en-US" altLang="zh-TW" sz="2800" b="1" dirty="0">
                <a:solidFill>
                  <a:prstClr val="black"/>
                </a:solidFill>
                <a:latin typeface="微軟正黑體" panose="020B0604030504040204" pitchFamily="34" charset="-120"/>
                <a:ea typeface="微軟正黑體" panose="020B0604030504040204" pitchFamily="34" charset="-120"/>
              </a:rPr>
              <a:t> </a:t>
            </a:r>
            <a:endParaRPr lang="en-US" altLang="zh-TW" sz="2800" b="1" dirty="0">
              <a:latin typeface="微軟正黑體" panose="020B0604030504040204" pitchFamily="34" charset="-120"/>
              <a:ea typeface="微軟正黑體" panose="020B0604030504040204" pitchFamily="34" charset="-120"/>
            </a:endParaRPr>
          </a:p>
        </p:txBody>
      </p:sp>
      <p:sp>
        <p:nvSpPr>
          <p:cNvPr id="11" name="矩形 10"/>
          <p:cNvSpPr/>
          <p:nvPr/>
        </p:nvSpPr>
        <p:spPr>
          <a:xfrm>
            <a:off x="464769" y="2044016"/>
            <a:ext cx="11411734" cy="1815882"/>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螢幕上半部是實際道路的影片，下半部是地圖</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當參與者觀看影片，下方地圖會黑屏，而觀看地圖時，上方影片會黑屏</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任何一邊黑屏，時間都不會暫停</a:t>
            </a:r>
            <a:r>
              <a:rPr lang="en-US" altLang="zh-TW" sz="2800" b="1" dirty="0">
                <a:solidFill>
                  <a:prstClr val="black"/>
                </a:solidFill>
                <a:latin typeface="微軟正黑體" panose="020B0604030504040204" pitchFamily="34" charset="-120"/>
                <a:ea typeface="微軟正黑體" panose="020B0604030504040204" pitchFamily="34" charset="-120"/>
              </a:rPr>
              <a:t>)</a:t>
            </a:r>
          </a:p>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參與者可以使用空白鍵切換到地圖，使用</a:t>
            </a:r>
            <a:r>
              <a:rPr lang="en-US" altLang="zh-TW" sz="2800" b="1" dirty="0">
                <a:solidFill>
                  <a:prstClr val="black"/>
                </a:solidFill>
                <a:latin typeface="微軟正黑體" panose="020B0604030504040204" pitchFamily="34" charset="-120"/>
                <a:ea typeface="微軟正黑體" panose="020B0604030504040204" pitchFamily="34" charset="-120"/>
              </a:rPr>
              <a:t>Enter</a:t>
            </a:r>
            <a:r>
              <a:rPr lang="zh-TW" altLang="en-US" sz="2800" b="1" dirty="0">
                <a:solidFill>
                  <a:prstClr val="black"/>
                </a:solidFill>
                <a:latin typeface="微軟正黑體" panose="020B0604030504040204" pitchFamily="34" charset="-120"/>
                <a:ea typeface="微軟正黑體" panose="020B0604030504040204" pitchFamily="34" charset="-120"/>
              </a:rPr>
              <a:t>鍵切換回影片</a:t>
            </a:r>
          </a:p>
        </p:txBody>
      </p:sp>
      <p:pic>
        <p:nvPicPr>
          <p:cNvPr id="2" name="圖片 1">
            <a:extLst>
              <a:ext uri="{FF2B5EF4-FFF2-40B4-BE49-F238E27FC236}">
                <a16:creationId xmlns:a16="http://schemas.microsoft.com/office/drawing/2014/main" id="{360485F1-ECCB-4940-B431-F3AC8CF60E11}"/>
              </a:ext>
            </a:extLst>
          </p:cNvPr>
          <p:cNvPicPr>
            <a:picLocks noChangeAspect="1"/>
          </p:cNvPicPr>
          <p:nvPr/>
        </p:nvPicPr>
        <p:blipFill>
          <a:blip r:embed="rId3"/>
          <a:stretch>
            <a:fillRect/>
          </a:stretch>
        </p:blipFill>
        <p:spPr>
          <a:xfrm>
            <a:off x="6170636" y="3844561"/>
            <a:ext cx="5989320" cy="2969979"/>
          </a:xfrm>
          <a:prstGeom prst="rect">
            <a:avLst/>
          </a:prstGeom>
        </p:spPr>
      </p:pic>
      <p:pic>
        <p:nvPicPr>
          <p:cNvPr id="3" name="圖片 2">
            <a:extLst>
              <a:ext uri="{FF2B5EF4-FFF2-40B4-BE49-F238E27FC236}">
                <a16:creationId xmlns:a16="http://schemas.microsoft.com/office/drawing/2014/main" id="{197046E8-F4AA-4244-A3E6-6D2300316192}"/>
              </a:ext>
            </a:extLst>
          </p:cNvPr>
          <p:cNvPicPr>
            <a:picLocks noChangeAspect="1"/>
          </p:cNvPicPr>
          <p:nvPr/>
        </p:nvPicPr>
        <p:blipFill>
          <a:blip r:embed="rId4"/>
          <a:stretch>
            <a:fillRect/>
          </a:stretch>
        </p:blipFill>
        <p:spPr>
          <a:xfrm>
            <a:off x="32044" y="3819077"/>
            <a:ext cx="6203911" cy="3022886"/>
          </a:xfrm>
          <a:prstGeom prst="rect">
            <a:avLst/>
          </a:prstGeom>
        </p:spPr>
      </p:pic>
    </p:spTree>
    <p:extLst>
      <p:ext uri="{BB962C8B-B14F-4D97-AF65-F5344CB8AC3E}">
        <p14:creationId xmlns:p14="http://schemas.microsoft.com/office/powerpoint/2010/main" val="161485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15498" y="1467889"/>
            <a:ext cx="11561005"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維持注意力的評估計畫</a:t>
            </a:r>
            <a:r>
              <a:rPr lang="en-US" altLang="zh-TW" sz="2800" b="1" dirty="0">
                <a:solidFill>
                  <a:prstClr val="black"/>
                </a:solidFill>
                <a:latin typeface="微軟正黑體" panose="020B0604030504040204" pitchFamily="34" charset="-120"/>
                <a:ea typeface="微軟正黑體" panose="020B0604030504040204" pitchFamily="34" charset="-120"/>
              </a:rPr>
              <a:t>(AMAP)</a:t>
            </a:r>
            <a:r>
              <a:rPr lang="zh-TW" altLang="en-US" sz="2800" b="1" dirty="0">
                <a:solidFill>
                  <a:prstClr val="black"/>
                </a:solidFill>
                <a:latin typeface="微軟正黑體" panose="020B0604030504040204" pitchFamily="34" charset="-120"/>
                <a:ea typeface="微軟正黑體" panose="020B0604030504040204" pitchFamily="34" charset="-120"/>
              </a:rPr>
              <a:t>的前測</a:t>
            </a:r>
            <a:r>
              <a:rPr lang="en-US" altLang="zh-TW" sz="2800" b="1" dirty="0">
                <a:solidFill>
                  <a:prstClr val="black"/>
                </a:solidFill>
                <a:latin typeface="微軟正黑體" panose="020B0604030504040204" pitchFamily="34" charset="-120"/>
                <a:ea typeface="微軟正黑體" panose="020B0604030504040204" pitchFamily="34" charset="-120"/>
              </a:rPr>
              <a:t> </a:t>
            </a:r>
            <a:endParaRPr lang="en-US" altLang="zh-TW" sz="2800" b="1" dirty="0">
              <a:latin typeface="微軟正黑體" panose="020B0604030504040204" pitchFamily="34" charset="-120"/>
              <a:ea typeface="微軟正黑體" panose="020B0604030504040204" pitchFamily="34" charset="-120"/>
            </a:endParaRPr>
          </a:p>
        </p:txBody>
      </p:sp>
      <p:sp>
        <p:nvSpPr>
          <p:cNvPr id="11" name="矩形 10"/>
          <p:cNvSpPr/>
          <p:nvPr/>
        </p:nvSpPr>
        <p:spPr>
          <a:xfrm>
            <a:off x="425049" y="2142106"/>
            <a:ext cx="11411734" cy="1815882"/>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總共有</a:t>
            </a: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個測驗，在每個地圖測驗開始前，都會提供參與者三個街道名稱。</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個測驗，提供給參與者的三個街道名稱都會出現，但最後一個測驗，只會出現三個街道名稱中的</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個。</a:t>
            </a:r>
          </a:p>
        </p:txBody>
      </p:sp>
      <p:sp>
        <p:nvSpPr>
          <p:cNvPr id="3" name="矩形 2">
            <a:extLst>
              <a:ext uri="{FF2B5EF4-FFF2-40B4-BE49-F238E27FC236}">
                <a16:creationId xmlns:a16="http://schemas.microsoft.com/office/drawing/2014/main" id="{78CBE2E2-3CB7-4E9F-BD7B-AF1D808A6E69}"/>
              </a:ext>
            </a:extLst>
          </p:cNvPr>
          <p:cNvSpPr/>
          <p:nvPr/>
        </p:nvSpPr>
        <p:spPr>
          <a:xfrm>
            <a:off x="425049" y="4132114"/>
            <a:ext cx="11142111" cy="2246769"/>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參與者需要在影片中盡可能正確地識別潛在危險和路牌，同時也要確定提供給參與者三個街道的名稱是否真的存在在地圖上。</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參與者在影片中識別出目標物時，就按下</a:t>
            </a:r>
            <a:r>
              <a:rPr lang="en-US" altLang="zh-TW" sz="2800" b="1" dirty="0">
                <a:solidFill>
                  <a:prstClr val="black"/>
                </a:solidFill>
                <a:latin typeface="微軟正黑體" panose="020B0604030504040204" pitchFamily="34" charset="-120"/>
                <a:ea typeface="微軟正黑體" panose="020B0604030504040204" pitchFamily="34" charset="-120"/>
              </a:rPr>
              <a:t>Enter</a:t>
            </a:r>
            <a:r>
              <a:rPr lang="zh-TW" altLang="en-US" sz="2800" b="1" dirty="0">
                <a:solidFill>
                  <a:prstClr val="black"/>
                </a:solidFill>
                <a:latin typeface="微軟正黑體" panose="020B0604030504040204" pitchFamily="34" charset="-120"/>
                <a:ea typeface="微軟正黑體" panose="020B0604030504040204" pitchFamily="34" charset="-120"/>
              </a:rPr>
              <a:t>鍵。</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每個測驗最後，都會請參與者指出在地圖上所看到的街道名稱。</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未提供任何的回饋。</a:t>
            </a:r>
          </a:p>
        </p:txBody>
      </p:sp>
    </p:spTree>
    <p:extLst>
      <p:ext uri="{BB962C8B-B14F-4D97-AF65-F5344CB8AC3E}">
        <p14:creationId xmlns:p14="http://schemas.microsoft.com/office/powerpoint/2010/main" val="249044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15498" y="1467889"/>
            <a:ext cx="11561005" cy="523220"/>
          </a:xfrm>
          <a:prstGeom prst="rect">
            <a:avLst/>
          </a:prstGeom>
        </p:spPr>
        <p:txBody>
          <a:bodyPr wrap="square">
            <a:spAutoFit/>
          </a:bodyPr>
          <a:lstStyle/>
          <a:p>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a:t>
            </a:r>
          </a:p>
        </p:txBody>
      </p:sp>
      <p:sp>
        <p:nvSpPr>
          <p:cNvPr id="11" name="矩形 10"/>
          <p:cNvSpPr/>
          <p:nvPr/>
        </p:nvSpPr>
        <p:spPr>
          <a:xfrm>
            <a:off x="425049" y="2142106"/>
            <a:ext cx="11411734"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一開始，提供參與者在</a:t>
            </a:r>
            <a:r>
              <a:rPr lang="en-US" altLang="zh-TW" sz="2800" b="1" dirty="0">
                <a:solidFill>
                  <a:prstClr val="black"/>
                </a:solidFill>
                <a:latin typeface="微軟正黑體" panose="020B0604030504040204" pitchFamily="34" charset="-120"/>
                <a:ea typeface="微軟正黑體" panose="020B0604030504040204" pitchFamily="34" charset="-120"/>
              </a:rPr>
              <a:t>AMAP</a:t>
            </a:r>
            <a:r>
              <a:rPr lang="zh-TW" altLang="en-US" sz="2800" b="1" dirty="0">
                <a:solidFill>
                  <a:prstClr val="black"/>
                </a:solidFill>
                <a:latin typeface="微軟正黑體" panose="020B0604030504040204" pitchFamily="34" charset="-120"/>
                <a:ea typeface="微軟正黑體" panose="020B0604030504040204" pitchFamily="34" charset="-120"/>
              </a:rPr>
              <a:t>前測測驗表現的回饋</a:t>
            </a:r>
          </a:p>
        </p:txBody>
      </p:sp>
      <p:sp>
        <p:nvSpPr>
          <p:cNvPr id="3" name="矩形 2">
            <a:extLst>
              <a:ext uri="{FF2B5EF4-FFF2-40B4-BE49-F238E27FC236}">
                <a16:creationId xmlns:a16="http://schemas.microsoft.com/office/drawing/2014/main" id="{78CBE2E2-3CB7-4E9F-BD7B-AF1D808A6E69}"/>
              </a:ext>
            </a:extLst>
          </p:cNvPr>
          <p:cNvSpPr/>
          <p:nvPr/>
        </p:nvSpPr>
        <p:spPr>
          <a:xfrm>
            <a:off x="425049" y="2859488"/>
            <a:ext cx="11142111" cy="954107"/>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第一個回饋影片撥放的是，參與者在向下觀看地圖時的時間點</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第二個回饋影片撥放的是，參與者離開道路街景影片的時間有多長</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3">
            <a:extLst>
              <a:ext uri="{FF2B5EF4-FFF2-40B4-BE49-F238E27FC236}">
                <a16:creationId xmlns:a16="http://schemas.microsoft.com/office/drawing/2014/main" id="{C8E1FC3E-9D90-4AF6-B490-CBA1307B81A8}"/>
              </a:ext>
            </a:extLst>
          </p:cNvPr>
          <p:cNvSpPr/>
          <p:nvPr/>
        </p:nvSpPr>
        <p:spPr>
          <a:xfrm>
            <a:off x="4898419" y="6378883"/>
            <a:ext cx="184731" cy="369332"/>
          </a:xfrm>
          <a:prstGeom prst="rect">
            <a:avLst/>
          </a:prstGeom>
        </p:spPr>
        <p:txBody>
          <a:bodyPr wrap="none">
            <a:spAutoFit/>
          </a:bodyPr>
          <a:lstStyle/>
          <a:p>
            <a:endParaRPr lang="zh-TW" altLang="en-US" dirty="0"/>
          </a:p>
        </p:txBody>
      </p:sp>
      <p:sp>
        <p:nvSpPr>
          <p:cNvPr id="12" name="矩形 11">
            <a:extLst>
              <a:ext uri="{FF2B5EF4-FFF2-40B4-BE49-F238E27FC236}">
                <a16:creationId xmlns:a16="http://schemas.microsoft.com/office/drawing/2014/main" id="{2434B4D2-DE6E-4E73-8090-FA93208ADB11}"/>
              </a:ext>
            </a:extLst>
          </p:cNvPr>
          <p:cNvSpPr/>
          <p:nvPr/>
        </p:nvSpPr>
        <p:spPr>
          <a:xfrm>
            <a:off x="425049" y="3850766"/>
            <a:ext cx="11411734" cy="523220"/>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在回饋測驗後，進行</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個回饋的練習影片</a:t>
            </a:r>
          </a:p>
        </p:txBody>
      </p:sp>
      <p:sp>
        <p:nvSpPr>
          <p:cNvPr id="20" name="矩形 19">
            <a:extLst>
              <a:ext uri="{FF2B5EF4-FFF2-40B4-BE49-F238E27FC236}">
                <a16:creationId xmlns:a16="http://schemas.microsoft.com/office/drawing/2014/main" id="{293AEF6E-D087-4036-B4FB-8A028A348ACF}"/>
              </a:ext>
            </a:extLst>
          </p:cNvPr>
          <p:cNvSpPr/>
          <p:nvPr/>
        </p:nvSpPr>
        <p:spPr>
          <a:xfrm>
            <a:off x="0" y="4438316"/>
            <a:ext cx="12192000" cy="2246769"/>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第一個練習影片，參與者一樣可控制何時觀看地圖，但切換到地圖時就只有</a:t>
            </a:r>
            <a:r>
              <a:rPr lang="en-US" altLang="zh-TW" sz="2800" b="1" dirty="0">
                <a:solidFill>
                  <a:prstClr val="black"/>
                </a:solidFill>
                <a:latin typeface="微軟正黑體" panose="020B0604030504040204" pitchFamily="34" charset="-120"/>
                <a:ea typeface="微軟正黑體" panose="020B0604030504040204" pitchFamily="34" charset="-120"/>
              </a:rPr>
              <a:t>3sec</a:t>
            </a:r>
            <a:r>
              <a:rPr lang="zh-TW" altLang="en-US" sz="2800" b="1" dirty="0">
                <a:solidFill>
                  <a:prstClr val="black"/>
                </a:solidFill>
                <a:latin typeface="微軟正黑體" panose="020B0604030504040204" pitchFamily="34" charset="-120"/>
                <a:ea typeface="微軟正黑體" panose="020B0604030504040204" pitchFamily="34" charset="-120"/>
              </a:rPr>
              <a:t>可觀看時間，</a:t>
            </a:r>
            <a:r>
              <a:rPr lang="en-US" altLang="zh-TW" sz="2800" b="1" dirty="0">
                <a:solidFill>
                  <a:prstClr val="black"/>
                </a:solidFill>
                <a:latin typeface="微軟正黑體" panose="020B0604030504040204" pitchFamily="34" charset="-120"/>
                <a:ea typeface="微軟正黑體" panose="020B0604030504040204" pitchFamily="34" charset="-120"/>
              </a:rPr>
              <a:t>3sec</a:t>
            </a:r>
            <a:r>
              <a:rPr lang="zh-TW" altLang="en-US" sz="2800" b="1" dirty="0">
                <a:solidFill>
                  <a:prstClr val="black"/>
                </a:solidFill>
                <a:latin typeface="微軟正黑體" panose="020B0604030504040204" pitchFamily="34" charset="-120"/>
                <a:ea typeface="微軟正黑體" panose="020B0604030504040204" pitchFamily="34" charset="-120"/>
              </a:rPr>
              <a:t>後，畫面會自動跳回道路影片。</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第二個練習影片，參與者一樣可控制何時觀看地圖，單切換到地圖時，若觀看時間超過</a:t>
            </a:r>
            <a:r>
              <a:rPr lang="en-US" altLang="zh-TW" sz="2800" b="1" dirty="0">
                <a:solidFill>
                  <a:prstClr val="black"/>
                </a:solidFill>
                <a:latin typeface="微軟正黑體" panose="020B0604030504040204" pitchFamily="34" charset="-120"/>
                <a:ea typeface="微軟正黑體" panose="020B0604030504040204" pitchFamily="34" charset="-120"/>
              </a:rPr>
              <a:t>3sec</a:t>
            </a:r>
            <a:r>
              <a:rPr lang="zh-TW" altLang="en-US" sz="2800" b="1" dirty="0">
                <a:solidFill>
                  <a:prstClr val="black"/>
                </a:solidFill>
                <a:latin typeface="微軟正黑體" panose="020B0604030504040204" pitchFamily="34" charset="-120"/>
                <a:ea typeface="微軟正黑體" panose="020B0604030504040204" pitchFamily="34" charset="-120"/>
              </a:rPr>
              <a:t>，則系統會發出聲音警告。</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重複上述兩組回饋的練習影片，但重複的影片是以</a:t>
            </a:r>
            <a:r>
              <a:rPr lang="en-US" altLang="zh-TW" sz="2800" b="1" dirty="0">
                <a:solidFill>
                  <a:prstClr val="black"/>
                </a:solidFill>
                <a:latin typeface="微軟正黑體" panose="020B0604030504040204" pitchFamily="34" charset="-120"/>
                <a:ea typeface="微軟正黑體" panose="020B0604030504040204" pitchFamily="34" charset="-120"/>
              </a:rPr>
              <a:t>2sec</a:t>
            </a:r>
            <a:r>
              <a:rPr lang="zh-TW" altLang="en-US" sz="2800" b="1" dirty="0">
                <a:solidFill>
                  <a:prstClr val="black"/>
                </a:solidFill>
                <a:latin typeface="微軟正黑體" panose="020B0604030504040204" pitchFamily="34" charset="-120"/>
                <a:ea typeface="微軟正黑體" panose="020B0604030504040204" pitchFamily="34" charset="-120"/>
              </a:rPr>
              <a:t>為觀看地圖的上限</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67686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15498" y="1467889"/>
            <a:ext cx="11561005"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安慰劑訓練</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464769" y="2962778"/>
            <a:ext cx="11411734" cy="1815882"/>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參加者了解各種標誌，訊號和路面標誌對駕駛員行為的影響。 </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對他們進行紙筆測試，其中包含</a:t>
            </a: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個問題，並要求他們對每個問題寫出答案。 </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若參與者答錯，則要求他們重新閱讀並回答一系列新問題。</a:t>
            </a:r>
          </a:p>
        </p:txBody>
      </p:sp>
    </p:spTree>
    <p:extLst>
      <p:ext uri="{BB962C8B-B14F-4D97-AF65-F5344CB8AC3E}">
        <p14:creationId xmlns:p14="http://schemas.microsoft.com/office/powerpoint/2010/main" val="1847073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15498" y="1467889"/>
            <a:ext cx="11561005"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駕駛模擬器評估</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464769" y="2241179"/>
            <a:ext cx="11411734"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在模擬器中駕駛時，要求參與者執行九項次要任務</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階段</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都需要</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每個次要任務都會自動公告，並要求參與者需在</a:t>
            </a:r>
            <a:r>
              <a:rPr lang="en-US" altLang="zh-TW" sz="2800" b="1" dirty="0">
                <a:solidFill>
                  <a:prstClr val="black"/>
                </a:solidFill>
                <a:latin typeface="微軟正黑體" panose="020B0604030504040204" pitchFamily="34" charset="-120"/>
                <a:ea typeface="微軟正黑體" panose="020B0604030504040204" pitchFamily="34" charset="-120"/>
              </a:rPr>
              <a:t>15sec</a:t>
            </a:r>
            <a:r>
              <a:rPr lang="zh-TW" altLang="en-US" sz="2800" b="1" dirty="0">
                <a:solidFill>
                  <a:prstClr val="black"/>
                </a:solidFill>
                <a:latin typeface="微軟正黑體" panose="020B0604030504040204" pitchFamily="34" charset="-120"/>
                <a:ea typeface="微軟正黑體" panose="020B0604030504040204" pitchFamily="34" charset="-120"/>
              </a:rPr>
              <a:t>內完成任務。</a:t>
            </a:r>
          </a:p>
        </p:txBody>
      </p:sp>
      <p:sp>
        <p:nvSpPr>
          <p:cNvPr id="2" name="矩形 1">
            <a:extLst>
              <a:ext uri="{FF2B5EF4-FFF2-40B4-BE49-F238E27FC236}">
                <a16:creationId xmlns:a16="http://schemas.microsoft.com/office/drawing/2014/main" id="{5A6216E1-772C-4811-8D08-B380F13CDD93}"/>
              </a:ext>
            </a:extLst>
          </p:cNvPr>
          <p:cNvSpPr/>
          <p:nvPr/>
        </p:nvSpPr>
        <p:spPr>
          <a:xfrm>
            <a:off x="3097634" y="5926965"/>
            <a:ext cx="184731" cy="369332"/>
          </a:xfrm>
          <a:prstGeom prst="rect">
            <a:avLst/>
          </a:prstGeom>
        </p:spPr>
        <p:txBody>
          <a:bodyPr wrap="none">
            <a:spAutoFit/>
          </a:bodyPr>
          <a:lstStyle/>
          <a:p>
            <a:endParaRPr lang="zh-TW" altLang="en-US" dirty="0"/>
          </a:p>
        </p:txBody>
      </p:sp>
      <p:sp>
        <p:nvSpPr>
          <p:cNvPr id="3" name="矩形 2">
            <a:extLst>
              <a:ext uri="{FF2B5EF4-FFF2-40B4-BE49-F238E27FC236}">
                <a16:creationId xmlns:a16="http://schemas.microsoft.com/office/drawing/2014/main" id="{6CC7E139-0425-468F-A18E-71285F29E096}"/>
              </a:ext>
            </a:extLst>
          </p:cNvPr>
          <p:cNvSpPr/>
          <p:nvPr/>
        </p:nvSpPr>
        <p:spPr>
          <a:xfrm>
            <a:off x="627017" y="4364835"/>
            <a:ext cx="10241280"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實驗設計為2（訓練 - FOCAL或安慰劑）×2（經驗 - 新手或經驗）×2（階段 </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 階段</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或階段</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）混合因子</a:t>
            </a:r>
          </a:p>
        </p:txBody>
      </p:sp>
      <p:sp>
        <p:nvSpPr>
          <p:cNvPr id="4" name="矩形 3">
            <a:extLst>
              <a:ext uri="{FF2B5EF4-FFF2-40B4-BE49-F238E27FC236}">
                <a16:creationId xmlns:a16="http://schemas.microsoft.com/office/drawing/2014/main" id="{331EFF8A-7DC1-4674-96E8-5176ADEDD84F}"/>
              </a:ext>
            </a:extLst>
          </p:cNvPr>
          <p:cNvSpPr/>
          <p:nvPr/>
        </p:nvSpPr>
        <p:spPr>
          <a:xfrm>
            <a:off x="464769" y="3303007"/>
            <a:ext cx="8976411" cy="954107"/>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每位參與者花費大約3個小時來完成研究的所有項目（階段</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為2個小時，階段</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為1個小時）</a:t>
            </a:r>
          </a:p>
        </p:txBody>
      </p:sp>
    </p:spTree>
    <p:extLst>
      <p:ext uri="{BB962C8B-B14F-4D97-AF65-F5344CB8AC3E}">
        <p14:creationId xmlns:p14="http://schemas.microsoft.com/office/powerpoint/2010/main" val="3429210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462945" y="307865"/>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15498" y="1467889"/>
            <a:ext cx="11561005"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次要任務</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5A6216E1-772C-4811-8D08-B380F13CDD93}"/>
              </a:ext>
            </a:extLst>
          </p:cNvPr>
          <p:cNvSpPr/>
          <p:nvPr/>
        </p:nvSpPr>
        <p:spPr>
          <a:xfrm>
            <a:off x="3097634" y="5926965"/>
            <a:ext cx="184731" cy="369332"/>
          </a:xfrm>
          <a:prstGeom prst="rect">
            <a:avLst/>
          </a:prstGeom>
        </p:spPr>
        <p:txBody>
          <a:bodyPr wrap="none">
            <a:spAutoFit/>
          </a:bodyPr>
          <a:lstStyle/>
          <a:p>
            <a:endParaRPr lang="zh-TW" altLang="en-US" dirty="0"/>
          </a:p>
        </p:txBody>
      </p:sp>
      <p:graphicFrame>
        <p:nvGraphicFramePr>
          <p:cNvPr id="6" name="表格 5">
            <a:extLst>
              <a:ext uri="{FF2B5EF4-FFF2-40B4-BE49-F238E27FC236}">
                <a16:creationId xmlns:a16="http://schemas.microsoft.com/office/drawing/2014/main" id="{6274759E-9B0D-4556-BDEA-FCBCBCE7A9C7}"/>
              </a:ext>
            </a:extLst>
          </p:cNvPr>
          <p:cNvGraphicFramePr>
            <a:graphicFrameLocks noGrp="1"/>
          </p:cNvGraphicFramePr>
          <p:nvPr>
            <p:extLst>
              <p:ext uri="{D42A27DB-BD31-4B8C-83A1-F6EECF244321}">
                <p14:modId xmlns:p14="http://schemas.microsoft.com/office/powerpoint/2010/main" val="3504137371"/>
              </p:ext>
            </p:extLst>
          </p:nvPr>
        </p:nvGraphicFramePr>
        <p:xfrm>
          <a:off x="2308671" y="1138862"/>
          <a:ext cx="9709345" cy="5719138"/>
        </p:xfrm>
        <a:graphic>
          <a:graphicData uri="http://schemas.openxmlformats.org/drawingml/2006/table">
            <a:tbl>
              <a:tblPr>
                <a:tableStyleId>{21E4AEA4-8DFA-4A89-87EB-49C32662AFE0}</a:tableStyleId>
              </a:tblPr>
              <a:tblGrid>
                <a:gridCol w="338217">
                  <a:extLst>
                    <a:ext uri="{9D8B030D-6E8A-4147-A177-3AD203B41FA5}">
                      <a16:colId xmlns:a16="http://schemas.microsoft.com/office/drawing/2014/main" val="2724264391"/>
                    </a:ext>
                  </a:extLst>
                </a:gridCol>
                <a:gridCol w="1723851">
                  <a:extLst>
                    <a:ext uri="{9D8B030D-6E8A-4147-A177-3AD203B41FA5}">
                      <a16:colId xmlns:a16="http://schemas.microsoft.com/office/drawing/2014/main" val="2038107737"/>
                    </a:ext>
                  </a:extLst>
                </a:gridCol>
                <a:gridCol w="7647277">
                  <a:extLst>
                    <a:ext uri="{9D8B030D-6E8A-4147-A177-3AD203B41FA5}">
                      <a16:colId xmlns:a16="http://schemas.microsoft.com/office/drawing/2014/main" val="2849286200"/>
                    </a:ext>
                  </a:extLst>
                </a:gridCol>
              </a:tblGrid>
              <a:tr h="488863">
                <a:tc>
                  <a:txBody>
                    <a:bodyPr/>
                    <a:lstStyle/>
                    <a:p>
                      <a:pPr algn="ctr" fontAlgn="ctr"/>
                      <a:r>
                        <a:rPr lang="zh-TW" altLang="en-US" sz="2400" b="1" u="none" strike="noStrike" dirty="0">
                          <a:effectLst/>
                          <a:latin typeface="微軟正黑體" panose="020B0604030504040204" pitchFamily="34" charset="-120"/>
                          <a:ea typeface="微軟正黑體" panose="020B0604030504040204" pitchFamily="34" charset="-120"/>
                        </a:rPr>
                        <a:t>　</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2400" b="1" u="none" strike="noStrike">
                          <a:effectLst/>
                          <a:latin typeface="微軟正黑體" panose="020B0604030504040204" pitchFamily="34" charset="-120"/>
                          <a:ea typeface="微軟正黑體" panose="020B0604030504040204" pitchFamily="34" charset="-120"/>
                        </a:rPr>
                        <a:t>任務</a:t>
                      </a:r>
                      <a:endParaRPr lang="zh-TW" alt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2400" b="1" u="none" strike="noStrike" dirty="0">
                          <a:effectLst/>
                          <a:latin typeface="微軟正黑體" panose="020B0604030504040204" pitchFamily="34" charset="-120"/>
                          <a:ea typeface="微軟正黑體" panose="020B0604030504040204" pitchFamily="34" charset="-120"/>
                        </a:rPr>
                        <a:t>任務描述</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4689201"/>
                  </a:ext>
                </a:extLst>
              </a:tr>
              <a:tr h="488863">
                <a:tc>
                  <a:txBody>
                    <a:bodyPr/>
                    <a:lstStyle/>
                    <a:p>
                      <a:pPr algn="ctr" fontAlgn="ctr"/>
                      <a:r>
                        <a:rPr lang="en-US" altLang="zh-TW" sz="2400" b="1" u="none" strike="noStrike" dirty="0">
                          <a:effectLst/>
                          <a:latin typeface="微軟正黑體" panose="020B0604030504040204" pitchFamily="34" charset="-120"/>
                          <a:ea typeface="微軟正黑體" panose="020B0604030504040204" pitchFamily="34" charset="-120"/>
                        </a:rPr>
                        <a:t>1</a:t>
                      </a:r>
                      <a:endParaRPr lang="en-US" altLang="zh-TW"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2400" b="1" u="none" strike="noStrike">
                          <a:effectLst/>
                          <a:latin typeface="微軟正黑體" panose="020B0604030504040204" pitchFamily="34" charset="-120"/>
                          <a:ea typeface="微軟正黑體" panose="020B0604030504040204" pitchFamily="34" charset="-120"/>
                        </a:rPr>
                        <a:t>遠光燈</a:t>
                      </a:r>
                      <a:endParaRPr lang="zh-TW" alt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2400" b="1" u="none" strike="noStrike">
                          <a:effectLst/>
                          <a:latin typeface="微軟正黑體" panose="020B0604030504040204" pitchFamily="34" charset="-120"/>
                          <a:ea typeface="微軟正黑體" panose="020B0604030504040204" pitchFamily="34" charset="-120"/>
                        </a:rPr>
                        <a:t>請打開你的遠光燈。</a:t>
                      </a:r>
                      <a:endParaRPr lang="zh-TW" alt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513557"/>
                  </a:ext>
                </a:extLst>
              </a:tr>
              <a:tr h="488863">
                <a:tc>
                  <a:txBody>
                    <a:bodyPr/>
                    <a:lstStyle/>
                    <a:p>
                      <a:pPr algn="ctr" fontAlgn="ctr"/>
                      <a:r>
                        <a:rPr lang="en-US" altLang="zh-TW" sz="2400" b="1" u="none" strike="noStrike">
                          <a:effectLst/>
                          <a:latin typeface="微軟正黑體" panose="020B0604030504040204" pitchFamily="34" charset="-120"/>
                          <a:ea typeface="微軟正黑體" panose="020B0604030504040204" pitchFamily="34" charset="-120"/>
                        </a:rPr>
                        <a:t>2</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1" u="none" strike="noStrike">
                          <a:effectLst/>
                          <a:latin typeface="微軟正黑體" panose="020B0604030504040204" pitchFamily="34" charset="-120"/>
                          <a:ea typeface="微軟正黑體" panose="020B0604030504040204" pitchFamily="34" charset="-120"/>
                        </a:rPr>
                        <a:t>CD</a:t>
                      </a:r>
                      <a:r>
                        <a:rPr lang="zh-TW" altLang="en-US" sz="2400" b="1" u="none" strike="noStrike">
                          <a:effectLst/>
                          <a:latin typeface="微軟正黑體" panose="020B0604030504040204" pitchFamily="34" charset="-120"/>
                          <a:ea typeface="微軟正黑體" panose="020B0604030504040204" pitchFamily="34" charset="-120"/>
                        </a:rPr>
                        <a:t>任務</a:t>
                      </a:r>
                      <a:r>
                        <a:rPr lang="en-US" altLang="zh-TW" sz="2400" b="1" u="none" strike="noStrike">
                          <a:effectLst/>
                          <a:latin typeface="微軟正黑體" panose="020B0604030504040204" pitchFamily="34" charset="-120"/>
                          <a:ea typeface="微軟正黑體" panose="020B0604030504040204" pitchFamily="34" charset="-120"/>
                        </a:rPr>
                        <a:t>1</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2400" b="1" u="none" strike="noStrike">
                          <a:effectLst/>
                          <a:latin typeface="微軟正黑體" panose="020B0604030504040204" pitchFamily="34" charset="-120"/>
                          <a:ea typeface="微軟正黑體" panose="020B0604030504040204" pitchFamily="34" charset="-120"/>
                        </a:rPr>
                        <a:t>請從</a:t>
                      </a:r>
                      <a:r>
                        <a:rPr lang="en-US" sz="2400" b="1" u="none" strike="noStrike">
                          <a:effectLst/>
                          <a:latin typeface="微軟正黑體" panose="020B0604030504040204" pitchFamily="34" charset="-120"/>
                          <a:ea typeface="微軟正黑體" panose="020B0604030504040204" pitchFamily="34" charset="-120"/>
                        </a:rPr>
                        <a:t>CD</a:t>
                      </a:r>
                      <a:r>
                        <a:rPr lang="zh-TW" altLang="en-US" sz="2400" b="1" u="none" strike="noStrike">
                          <a:effectLst/>
                          <a:latin typeface="微軟正黑體" panose="020B0604030504040204" pitchFamily="34" charset="-120"/>
                          <a:ea typeface="微軟正黑體" panose="020B0604030504040204" pitchFamily="34" charset="-120"/>
                        </a:rPr>
                        <a:t>盒中找到</a:t>
                      </a:r>
                      <a:r>
                        <a:rPr lang="en-US" sz="2400" b="1" u="none" strike="noStrike">
                          <a:effectLst/>
                          <a:latin typeface="微軟正黑體" panose="020B0604030504040204" pitchFamily="34" charset="-120"/>
                          <a:ea typeface="微軟正黑體" panose="020B0604030504040204" pitchFamily="34" charset="-120"/>
                        </a:rPr>
                        <a:t>Andrea Bocelli CD</a:t>
                      </a:r>
                      <a:endParaRPr 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9247547"/>
                  </a:ext>
                </a:extLst>
              </a:tr>
              <a:tr h="778026">
                <a:tc>
                  <a:txBody>
                    <a:bodyPr/>
                    <a:lstStyle/>
                    <a:p>
                      <a:pPr algn="ctr" fontAlgn="ctr"/>
                      <a:r>
                        <a:rPr lang="en-US" altLang="zh-TW" sz="2400" b="1" u="none" strike="noStrike">
                          <a:effectLst/>
                          <a:latin typeface="微軟正黑體" panose="020B0604030504040204" pitchFamily="34" charset="-120"/>
                          <a:ea typeface="微軟正黑體" panose="020B0604030504040204" pitchFamily="34" charset="-120"/>
                        </a:rPr>
                        <a:t>3</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2400" b="1" u="none" strike="noStrike">
                          <a:effectLst/>
                          <a:latin typeface="微軟正黑體" panose="020B0604030504040204" pitchFamily="34" charset="-120"/>
                          <a:ea typeface="微軟正黑體" panose="020B0604030504040204" pitchFamily="34" charset="-120"/>
                        </a:rPr>
                        <a:t>除霜任務</a:t>
                      </a:r>
                      <a:endParaRPr lang="zh-TW" alt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2400" b="1" u="none" strike="noStrike" dirty="0">
                          <a:effectLst/>
                          <a:latin typeface="微軟正黑體" panose="020B0604030504040204" pitchFamily="34" charset="-120"/>
                          <a:ea typeface="微軟正黑體" panose="020B0604030504040204" pitchFamily="34" charset="-120"/>
                        </a:rPr>
                        <a:t>請將</a:t>
                      </a:r>
                      <a:r>
                        <a:rPr lang="en-US" altLang="zh-TW" sz="2400" b="1" u="none" strike="noStrike" dirty="0">
                          <a:effectLst/>
                          <a:latin typeface="微軟正黑體" panose="020B0604030504040204" pitchFamily="34" charset="-120"/>
                          <a:ea typeface="微軟正黑體" panose="020B0604030504040204" pitchFamily="34" charset="-120"/>
                        </a:rPr>
                        <a:t>AC</a:t>
                      </a:r>
                      <a:r>
                        <a:rPr lang="zh-TW" altLang="en-US" sz="2400" b="1" u="none" strike="noStrike" dirty="0">
                          <a:effectLst/>
                          <a:latin typeface="微軟正黑體" panose="020B0604030504040204" pitchFamily="34" charset="-120"/>
                          <a:ea typeface="微軟正黑體" panose="020B0604030504040204" pitchFamily="34" charset="-120"/>
                        </a:rPr>
                        <a:t>設置為最大，將風扇級別設置為</a:t>
                      </a:r>
                      <a:r>
                        <a:rPr lang="en-US" altLang="zh-TW" sz="2400" b="1" u="none" strike="noStrike" dirty="0">
                          <a:effectLst/>
                          <a:latin typeface="微軟正黑體" panose="020B0604030504040204" pitchFamily="34" charset="-120"/>
                          <a:ea typeface="微軟正黑體" panose="020B0604030504040204" pitchFamily="34" charset="-120"/>
                        </a:rPr>
                        <a:t>3</a:t>
                      </a:r>
                      <a:r>
                        <a:rPr lang="zh-TW" altLang="en-US" sz="2400" b="1" u="none" strike="noStrike" dirty="0">
                          <a:effectLst/>
                          <a:latin typeface="微軟正黑體" panose="020B0604030504040204" pitchFamily="34" charset="-120"/>
                          <a:ea typeface="微軟正黑體" panose="020B0604030504040204" pitchFamily="34" charset="-120"/>
                        </a:rPr>
                        <a:t>，</a:t>
                      </a:r>
                      <a:endParaRPr lang="en-US" altLang="zh-TW" sz="2400" b="1" u="none" strike="noStrike" dirty="0">
                        <a:effectLst/>
                        <a:latin typeface="微軟正黑體" panose="020B0604030504040204" pitchFamily="34" charset="-120"/>
                        <a:ea typeface="微軟正黑體" panose="020B0604030504040204" pitchFamily="34" charset="-120"/>
                      </a:endParaRPr>
                    </a:p>
                    <a:p>
                      <a:pPr algn="l" fontAlgn="ctr"/>
                      <a:r>
                        <a:rPr lang="zh-TW" altLang="en-US" sz="2400" b="1" u="none" strike="noStrike" dirty="0">
                          <a:effectLst/>
                          <a:latin typeface="微軟正黑體" panose="020B0604030504040204" pitchFamily="34" charset="-120"/>
                          <a:ea typeface="微軟正黑體" panose="020B0604030504040204" pitchFamily="34" charset="-120"/>
                        </a:rPr>
                        <a:t>然後將空氣吹到腳和前擋風玻璃上。</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208417"/>
                  </a:ext>
                </a:extLst>
              </a:tr>
              <a:tr h="778026">
                <a:tc>
                  <a:txBody>
                    <a:bodyPr/>
                    <a:lstStyle/>
                    <a:p>
                      <a:pPr algn="ctr" fontAlgn="ctr"/>
                      <a:r>
                        <a:rPr lang="en-US" altLang="zh-TW" sz="2400" b="1" u="none" strike="noStrike">
                          <a:effectLst/>
                          <a:latin typeface="微軟正黑體" panose="020B0604030504040204" pitchFamily="34" charset="-120"/>
                          <a:ea typeface="微軟正黑體" panose="020B0604030504040204" pitchFamily="34" charset="-120"/>
                        </a:rPr>
                        <a:t>4</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2400" b="1" u="none" strike="noStrike">
                          <a:effectLst/>
                          <a:latin typeface="微軟正黑體" panose="020B0604030504040204" pitchFamily="34" charset="-120"/>
                          <a:ea typeface="微軟正黑體" panose="020B0604030504040204" pitchFamily="34" charset="-120"/>
                        </a:rPr>
                        <a:t>地圖任務</a:t>
                      </a:r>
                      <a:r>
                        <a:rPr lang="en-US" altLang="zh-TW" sz="2400" b="1" u="none" strike="noStrike">
                          <a:effectLst/>
                          <a:latin typeface="微軟正黑體" panose="020B0604030504040204" pitchFamily="34" charset="-120"/>
                          <a:ea typeface="微軟正黑體" panose="020B0604030504040204" pitchFamily="34" charset="-120"/>
                        </a:rPr>
                        <a:t>1</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2400" b="1" u="none" strike="noStrike">
                          <a:effectLst/>
                          <a:latin typeface="微軟正黑體" panose="020B0604030504040204" pitchFamily="34" charset="-120"/>
                          <a:ea typeface="微軟正黑體" panose="020B0604030504040204" pitchFamily="34" charset="-120"/>
                        </a:rPr>
                        <a:t>請在地圖上找到與</a:t>
                      </a:r>
                      <a:r>
                        <a:rPr lang="en-US" altLang="zh-TW" sz="2400" b="1" u="none" strike="noStrike">
                          <a:effectLst/>
                          <a:latin typeface="微軟正黑體" panose="020B0604030504040204" pitchFamily="34" charset="-120"/>
                          <a:ea typeface="微軟正黑體" panose="020B0604030504040204" pitchFamily="34" charset="-120"/>
                        </a:rPr>
                        <a:t>Towson Lane</a:t>
                      </a:r>
                      <a:r>
                        <a:rPr lang="zh-TW" altLang="en-US" sz="2400" b="1" u="none" strike="noStrike">
                          <a:effectLst/>
                          <a:latin typeface="微軟正黑體" panose="020B0604030504040204" pitchFamily="34" charset="-120"/>
                          <a:ea typeface="微軟正黑體" panose="020B0604030504040204" pitchFamily="34" charset="-120"/>
                        </a:rPr>
                        <a:t>相交的街道。（該街道不在地圖上）。</a:t>
                      </a:r>
                      <a:endParaRPr lang="zh-TW" alt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4314779"/>
                  </a:ext>
                </a:extLst>
              </a:tr>
              <a:tr h="488863">
                <a:tc>
                  <a:txBody>
                    <a:bodyPr/>
                    <a:lstStyle/>
                    <a:p>
                      <a:pPr algn="ctr" fontAlgn="ctr"/>
                      <a:r>
                        <a:rPr lang="en-US" altLang="zh-TW" sz="2400" b="1" u="none" strike="noStrike">
                          <a:effectLst/>
                          <a:latin typeface="微軟正黑體" panose="020B0604030504040204" pitchFamily="34" charset="-120"/>
                          <a:ea typeface="微軟正黑體" panose="020B0604030504040204" pitchFamily="34" charset="-120"/>
                        </a:rPr>
                        <a:t>5</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2400" b="1" u="none" strike="noStrike">
                          <a:effectLst/>
                          <a:latin typeface="微軟正黑體" panose="020B0604030504040204" pitchFamily="34" charset="-120"/>
                          <a:ea typeface="微軟正黑體" panose="020B0604030504040204" pitchFamily="34" charset="-120"/>
                        </a:rPr>
                        <a:t>轉收音機</a:t>
                      </a:r>
                      <a:endParaRPr lang="zh-TW" alt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2400" b="1" u="none" strike="noStrike">
                          <a:effectLst/>
                          <a:latin typeface="微軟正黑體" panose="020B0604030504040204" pitchFamily="34" charset="-120"/>
                          <a:ea typeface="微軟正黑體" panose="020B0604030504040204" pitchFamily="34" charset="-120"/>
                        </a:rPr>
                        <a:t>請把收音機調到</a:t>
                      </a:r>
                      <a:r>
                        <a:rPr lang="en-US" altLang="zh-TW" sz="2400" b="1" u="none" strike="noStrike">
                          <a:effectLst/>
                          <a:latin typeface="微軟正黑體" panose="020B0604030504040204" pitchFamily="34" charset="-120"/>
                          <a:ea typeface="微軟正黑體" panose="020B0604030504040204" pitchFamily="34" charset="-120"/>
                        </a:rPr>
                        <a:t>1210 AM</a:t>
                      </a:r>
                      <a:r>
                        <a:rPr lang="zh-TW" altLang="en-US" sz="2400" b="1" u="none" strike="noStrike">
                          <a:effectLst/>
                          <a:latin typeface="微軟正黑體" panose="020B0604030504040204" pitchFamily="34" charset="-120"/>
                          <a:ea typeface="微軟正黑體" panose="020B0604030504040204" pitchFamily="34" charset="-120"/>
                        </a:rPr>
                        <a:t>。</a:t>
                      </a:r>
                      <a:endParaRPr lang="zh-TW" alt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4928154"/>
                  </a:ext>
                </a:extLst>
              </a:tr>
              <a:tr h="488863">
                <a:tc>
                  <a:txBody>
                    <a:bodyPr/>
                    <a:lstStyle/>
                    <a:p>
                      <a:pPr algn="ctr" fontAlgn="ctr"/>
                      <a:r>
                        <a:rPr lang="en-US" altLang="zh-TW" sz="2400" b="1" u="none" strike="noStrike">
                          <a:effectLst/>
                          <a:latin typeface="微軟正黑體" panose="020B0604030504040204" pitchFamily="34" charset="-120"/>
                          <a:ea typeface="微軟正黑體" panose="020B0604030504040204" pitchFamily="34" charset="-120"/>
                        </a:rPr>
                        <a:t>6</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2400" b="1" u="none" strike="noStrike">
                          <a:effectLst/>
                          <a:latin typeface="微軟正黑體" panose="020B0604030504040204" pitchFamily="34" charset="-120"/>
                          <a:ea typeface="微軟正黑體" panose="020B0604030504040204" pitchFamily="34" charset="-120"/>
                        </a:rPr>
                        <a:t>地圖任務</a:t>
                      </a:r>
                      <a:r>
                        <a:rPr lang="en-US" altLang="zh-TW" sz="2400" b="1" u="none" strike="noStrike">
                          <a:effectLst/>
                          <a:latin typeface="微軟正黑體" panose="020B0604030504040204" pitchFamily="34" charset="-120"/>
                          <a:ea typeface="微軟正黑體" panose="020B0604030504040204" pitchFamily="34" charset="-120"/>
                        </a:rPr>
                        <a:t>2</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2400" b="1" u="none" strike="noStrike">
                          <a:effectLst/>
                          <a:latin typeface="微軟正黑體" panose="020B0604030504040204" pitchFamily="34" charset="-120"/>
                          <a:ea typeface="微軟正黑體" panose="020B0604030504040204" pitchFamily="34" charset="-120"/>
                        </a:rPr>
                        <a:t>請在地圖上找到與</a:t>
                      </a:r>
                      <a:r>
                        <a:rPr lang="en-US" sz="2400" b="1" u="none" strike="noStrike">
                          <a:effectLst/>
                          <a:latin typeface="微軟正黑體" panose="020B0604030504040204" pitchFamily="34" charset="-120"/>
                          <a:ea typeface="微軟正黑體" panose="020B0604030504040204" pitchFamily="34" charset="-120"/>
                        </a:rPr>
                        <a:t>Bertmore Drive</a:t>
                      </a:r>
                      <a:r>
                        <a:rPr lang="zh-TW" altLang="en-US" sz="2400" b="1" u="none" strike="noStrike">
                          <a:effectLst/>
                          <a:latin typeface="微軟正黑體" panose="020B0604030504040204" pitchFamily="34" charset="-120"/>
                          <a:ea typeface="微軟正黑體" panose="020B0604030504040204" pitchFamily="34" charset="-120"/>
                        </a:rPr>
                        <a:t>相交的街道。</a:t>
                      </a:r>
                      <a:endParaRPr lang="zh-TW" alt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6748304"/>
                  </a:ext>
                </a:extLst>
              </a:tr>
              <a:tr h="488863">
                <a:tc>
                  <a:txBody>
                    <a:bodyPr/>
                    <a:lstStyle/>
                    <a:p>
                      <a:pPr algn="ctr" fontAlgn="ctr"/>
                      <a:r>
                        <a:rPr lang="en-US" altLang="zh-TW" sz="2400" b="1" u="none" strike="noStrike">
                          <a:effectLst/>
                          <a:latin typeface="微軟正黑體" panose="020B0604030504040204" pitchFamily="34" charset="-120"/>
                          <a:ea typeface="微軟正黑體" panose="020B0604030504040204" pitchFamily="34" charset="-120"/>
                        </a:rPr>
                        <a:t>7</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2400" b="1" u="none" strike="noStrike">
                          <a:effectLst/>
                          <a:latin typeface="微軟正黑體" panose="020B0604030504040204" pitchFamily="34" charset="-120"/>
                          <a:ea typeface="微軟正黑體" panose="020B0604030504040204" pitchFamily="34" charset="-120"/>
                        </a:rPr>
                        <a:t>緊急閃光燈</a:t>
                      </a:r>
                      <a:endParaRPr lang="zh-TW" alt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2400" b="1" u="none" strike="noStrike">
                          <a:effectLst/>
                          <a:latin typeface="微軟正黑體" panose="020B0604030504040204" pitchFamily="34" charset="-120"/>
                          <a:ea typeface="微軟正黑體" panose="020B0604030504040204" pitchFamily="34" charset="-120"/>
                        </a:rPr>
                        <a:t>請打開緊急閃光燈。</a:t>
                      </a:r>
                      <a:endParaRPr lang="zh-TW" alt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7715246"/>
                  </a:ext>
                </a:extLst>
              </a:tr>
              <a:tr h="488863">
                <a:tc>
                  <a:txBody>
                    <a:bodyPr/>
                    <a:lstStyle/>
                    <a:p>
                      <a:pPr algn="ctr" fontAlgn="ctr"/>
                      <a:r>
                        <a:rPr lang="en-US" altLang="zh-TW" sz="2400" b="1" u="none" strike="noStrike">
                          <a:effectLst/>
                          <a:latin typeface="微軟正黑體" panose="020B0604030504040204" pitchFamily="34" charset="-120"/>
                          <a:ea typeface="微軟正黑體" panose="020B0604030504040204" pitchFamily="34" charset="-120"/>
                        </a:rPr>
                        <a:t>8</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2400" b="1" u="none" strike="noStrike">
                          <a:effectLst/>
                          <a:latin typeface="微軟正黑體" panose="020B0604030504040204" pitchFamily="34" charset="-120"/>
                          <a:ea typeface="微軟正黑體" panose="020B0604030504040204" pitchFamily="34" charset="-120"/>
                        </a:rPr>
                        <a:t>CD</a:t>
                      </a:r>
                      <a:r>
                        <a:rPr lang="zh-TW" altLang="en-US" sz="2400" b="1" u="none" strike="noStrike">
                          <a:effectLst/>
                          <a:latin typeface="微軟正黑體" panose="020B0604030504040204" pitchFamily="34" charset="-120"/>
                          <a:ea typeface="微軟正黑體" panose="020B0604030504040204" pitchFamily="34" charset="-120"/>
                        </a:rPr>
                        <a:t>任務</a:t>
                      </a:r>
                      <a:r>
                        <a:rPr lang="en-US" altLang="zh-TW" sz="2400" b="1" u="none" strike="noStrike">
                          <a:effectLst/>
                          <a:latin typeface="微軟正黑體" panose="020B0604030504040204" pitchFamily="34" charset="-120"/>
                          <a:ea typeface="微軟正黑體" panose="020B0604030504040204" pitchFamily="34" charset="-120"/>
                        </a:rPr>
                        <a:t>2</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2400" b="1" u="none" strike="noStrike">
                          <a:effectLst/>
                          <a:latin typeface="微軟正黑體" panose="020B0604030504040204" pitchFamily="34" charset="-120"/>
                          <a:ea typeface="微軟正黑體" panose="020B0604030504040204" pitchFamily="34" charset="-120"/>
                        </a:rPr>
                        <a:t>請從</a:t>
                      </a:r>
                      <a:r>
                        <a:rPr lang="en-US" sz="2400" b="1" u="none" strike="noStrike">
                          <a:effectLst/>
                          <a:latin typeface="微軟正黑體" panose="020B0604030504040204" pitchFamily="34" charset="-120"/>
                          <a:ea typeface="微軟正黑體" panose="020B0604030504040204" pitchFamily="34" charset="-120"/>
                        </a:rPr>
                        <a:t>CD</a:t>
                      </a:r>
                      <a:r>
                        <a:rPr lang="zh-TW" altLang="en-US" sz="2400" b="1" u="none" strike="noStrike">
                          <a:effectLst/>
                          <a:latin typeface="微軟正黑體" panose="020B0604030504040204" pitchFamily="34" charset="-120"/>
                          <a:ea typeface="微軟正黑體" panose="020B0604030504040204" pitchFamily="34" charset="-120"/>
                        </a:rPr>
                        <a:t>盒中找到</a:t>
                      </a:r>
                      <a:r>
                        <a:rPr lang="en-US" sz="2400" b="1" u="none" strike="noStrike">
                          <a:effectLst/>
                          <a:latin typeface="微軟正黑體" panose="020B0604030504040204" pitchFamily="34" charset="-120"/>
                          <a:ea typeface="微軟正黑體" panose="020B0604030504040204" pitchFamily="34" charset="-120"/>
                        </a:rPr>
                        <a:t>Michael Buble CD。（</a:t>
                      </a:r>
                      <a:r>
                        <a:rPr lang="zh-TW" altLang="en-US" sz="2400" b="1" u="none" strike="noStrike">
                          <a:effectLst/>
                          <a:latin typeface="微軟正黑體" panose="020B0604030504040204" pitchFamily="34" charset="-120"/>
                          <a:ea typeface="微軟正黑體" panose="020B0604030504040204" pitchFamily="34" charset="-120"/>
                        </a:rPr>
                        <a:t>該</a:t>
                      </a:r>
                      <a:r>
                        <a:rPr lang="en-US" sz="2400" b="1" u="none" strike="noStrike">
                          <a:effectLst/>
                          <a:latin typeface="微軟正黑體" panose="020B0604030504040204" pitchFamily="34" charset="-120"/>
                          <a:ea typeface="微軟正黑體" panose="020B0604030504040204" pitchFamily="34" charset="-120"/>
                        </a:rPr>
                        <a:t>CD</a:t>
                      </a:r>
                      <a:r>
                        <a:rPr lang="zh-TW" altLang="en-US" sz="2400" b="1" u="none" strike="noStrike">
                          <a:effectLst/>
                          <a:latin typeface="微軟正黑體" panose="020B0604030504040204" pitchFamily="34" charset="-120"/>
                          <a:ea typeface="微軟正黑體" panose="020B0604030504040204" pitchFamily="34" charset="-120"/>
                        </a:rPr>
                        <a:t>不在盒中）。</a:t>
                      </a:r>
                      <a:endParaRPr lang="zh-TW" altLang="en-US"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5781719"/>
                  </a:ext>
                </a:extLst>
              </a:tr>
              <a:tr h="488863">
                <a:tc>
                  <a:txBody>
                    <a:bodyPr/>
                    <a:lstStyle/>
                    <a:p>
                      <a:pPr algn="ctr" fontAlgn="ctr"/>
                      <a:r>
                        <a:rPr lang="en-US" altLang="zh-TW" sz="2400" b="1" u="none" strike="noStrike">
                          <a:effectLst/>
                          <a:latin typeface="微軟正黑體" panose="020B0604030504040204" pitchFamily="34" charset="-120"/>
                          <a:ea typeface="微軟正黑體" panose="020B0604030504040204" pitchFamily="34" charset="-120"/>
                        </a:rPr>
                        <a:t>9</a:t>
                      </a:r>
                      <a:endParaRPr lang="en-US" altLang="zh-TW" sz="2400" b="1" i="0" u="none" strike="noStrike">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TW" altLang="en-US" sz="2400" b="1" u="none" strike="noStrike" dirty="0">
                          <a:effectLst/>
                          <a:latin typeface="微軟正黑體" panose="020B0604030504040204" pitchFamily="34" charset="-120"/>
                          <a:ea typeface="微軟正黑體" panose="020B0604030504040204" pitchFamily="34" charset="-120"/>
                        </a:rPr>
                        <a:t>零錢任務</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2400" b="1" u="none" strike="noStrike" dirty="0">
                          <a:effectLst/>
                          <a:latin typeface="微軟正黑體" panose="020B0604030504040204" pitchFamily="34" charset="-120"/>
                          <a:ea typeface="微軟正黑體" panose="020B0604030504040204" pitchFamily="34" charset="-120"/>
                        </a:rPr>
                        <a:t>請找到</a:t>
                      </a:r>
                      <a:r>
                        <a:rPr lang="en-US" altLang="zh-TW" sz="2400" b="1" u="none" strike="noStrike" dirty="0">
                          <a:effectLst/>
                          <a:latin typeface="微軟正黑體" panose="020B0604030504040204" pitchFamily="34" charset="-120"/>
                          <a:ea typeface="微軟正黑體" panose="020B0604030504040204" pitchFamily="34" charset="-120"/>
                        </a:rPr>
                        <a:t>$ 0.40</a:t>
                      </a:r>
                      <a:r>
                        <a:rPr lang="zh-TW" altLang="en-US" sz="2400" b="1" u="none" strike="noStrike" dirty="0">
                          <a:effectLst/>
                          <a:latin typeface="微軟正黑體" panose="020B0604030504040204" pitchFamily="34" charset="-120"/>
                          <a:ea typeface="微軟正黑體" panose="020B0604030504040204" pitchFamily="34" charset="-120"/>
                        </a:rPr>
                        <a:t>，並將它們放在乘客座位上的盒子裡。</a:t>
                      </a:r>
                      <a:endParaRPr lang="zh-TW" altLang="en-US" sz="24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0998088"/>
                  </a:ext>
                </a:extLst>
              </a:tr>
            </a:tbl>
          </a:graphicData>
        </a:graphic>
      </p:graphicFrame>
    </p:spTree>
    <p:extLst>
      <p:ext uri="{BB962C8B-B14F-4D97-AF65-F5344CB8AC3E}">
        <p14:creationId xmlns:p14="http://schemas.microsoft.com/office/powerpoint/2010/main" val="3153152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15498" y="1467889"/>
            <a:ext cx="11561005"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依變項</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464769" y="2241179"/>
            <a:ext cx="11411734" cy="2246769"/>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對於</a:t>
            </a:r>
            <a:r>
              <a:rPr lang="en-US" altLang="zh-TW" sz="2800" b="1" dirty="0">
                <a:solidFill>
                  <a:prstClr val="black"/>
                </a:solidFill>
                <a:latin typeface="微軟正黑體" panose="020B0604030504040204" pitchFamily="34" charset="-120"/>
                <a:ea typeface="微軟正黑體" panose="020B0604030504040204" pitchFamily="34" charset="-120"/>
              </a:rPr>
              <a:t>AMAP</a:t>
            </a:r>
            <a:r>
              <a:rPr lang="zh-TW" altLang="en-US" sz="2800" b="1" dirty="0">
                <a:solidFill>
                  <a:prstClr val="black"/>
                </a:solidFill>
                <a:latin typeface="微軟正黑體" panose="020B0604030504040204" pitchFamily="34" charset="-120"/>
                <a:ea typeface="微軟正黑體" panose="020B0604030504040204" pitchFamily="34" charset="-120"/>
              </a:rPr>
              <a:t>， 依變項為</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在特定的閾值下，觀看地圖的掃視持續時間百分比</a:t>
            </a:r>
            <a:r>
              <a:rPr lang="zh-TW" altLang="en-US" sz="2800" b="1" dirty="0">
                <a:solidFill>
                  <a:prstClr val="black"/>
                </a:solidFill>
                <a:latin typeface="微軟正黑體" panose="020B0604030504040204" pitchFamily="34" charset="-120"/>
                <a:ea typeface="微軟正黑體" panose="020B0604030504040204" pitchFamily="34" charset="-120"/>
              </a:rPr>
              <a:t>。關注</a:t>
            </a:r>
            <a:r>
              <a:rPr lang="en-US" altLang="zh-TW" sz="2800" b="1" dirty="0">
                <a:solidFill>
                  <a:prstClr val="black"/>
                </a:solidFill>
                <a:latin typeface="微軟正黑體" panose="020B0604030504040204" pitchFamily="34" charset="-120"/>
                <a:ea typeface="微軟正黑體" panose="020B0604030504040204" pitchFamily="34" charset="-120"/>
              </a:rPr>
              <a:t>2 s</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2.5 s</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en-US" altLang="zh-TW" sz="2800" b="1" dirty="0">
                <a:solidFill>
                  <a:prstClr val="black"/>
                </a:solidFill>
                <a:latin typeface="微軟正黑體" panose="020B0604030504040204" pitchFamily="34" charset="-120"/>
                <a:ea typeface="微軟正黑體" panose="020B0604030504040204" pitchFamily="34" charset="-120"/>
              </a:rPr>
              <a:t>3 s</a:t>
            </a:r>
            <a:r>
              <a:rPr lang="zh-TW" altLang="en-US" sz="2800" b="1" dirty="0">
                <a:solidFill>
                  <a:prstClr val="black"/>
                </a:solidFill>
                <a:latin typeface="微軟正黑體" panose="020B0604030504040204" pitchFamily="34" charset="-120"/>
                <a:ea typeface="微軟正黑體" panose="020B0604030504040204" pitchFamily="34" charset="-120"/>
              </a:rPr>
              <a:t>的值，對</a:t>
            </a: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個群組之間在測試前和測試後的百分比進行了比較。</a:t>
            </a:r>
          </a:p>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對於訓練計劃，依變項為</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觀看車內持續時間超過閾值的百分比</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持續時間超過最大任務時間</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(15sec)</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的百分比</a:t>
            </a:r>
            <a:r>
              <a:rPr lang="zh-TW" altLang="en-US" sz="2800" b="1" dirty="0">
                <a:solidFill>
                  <a:prstClr val="black"/>
                </a:solidFill>
                <a:latin typeface="微軟正黑體" panose="020B0604030504040204" pitchFamily="34" charset="-120"/>
                <a:ea typeface="微軟正黑體" panose="020B0604030504040204" pitchFamily="34" charset="-120"/>
              </a:rPr>
              <a:t>，使用的閾值與</a:t>
            </a:r>
            <a:r>
              <a:rPr lang="en-US" altLang="zh-TW" sz="2800" b="1" dirty="0">
                <a:solidFill>
                  <a:prstClr val="black"/>
                </a:solidFill>
                <a:latin typeface="微軟正黑體" panose="020B0604030504040204" pitchFamily="34" charset="-120"/>
                <a:ea typeface="微軟正黑體" panose="020B0604030504040204" pitchFamily="34" charset="-120"/>
              </a:rPr>
              <a:t>AMAP</a:t>
            </a:r>
            <a:r>
              <a:rPr lang="zh-TW" altLang="en-US" sz="2800" b="1" dirty="0">
                <a:solidFill>
                  <a:prstClr val="black"/>
                </a:solidFill>
                <a:latin typeface="微軟正黑體" panose="020B0604030504040204" pitchFamily="34" charset="-120"/>
                <a:ea typeface="微軟正黑體" panose="020B0604030504040204" pitchFamily="34" charset="-120"/>
              </a:rPr>
              <a:t>相同。</a:t>
            </a:r>
          </a:p>
        </p:txBody>
      </p:sp>
      <p:sp>
        <p:nvSpPr>
          <p:cNvPr id="2" name="矩形 1">
            <a:extLst>
              <a:ext uri="{FF2B5EF4-FFF2-40B4-BE49-F238E27FC236}">
                <a16:creationId xmlns:a16="http://schemas.microsoft.com/office/drawing/2014/main" id="{5A6216E1-772C-4811-8D08-B380F13CDD93}"/>
              </a:ext>
            </a:extLst>
          </p:cNvPr>
          <p:cNvSpPr/>
          <p:nvPr/>
        </p:nvSpPr>
        <p:spPr>
          <a:xfrm>
            <a:off x="3097634" y="5926965"/>
            <a:ext cx="184731" cy="369332"/>
          </a:xfrm>
          <a:prstGeom prst="rect">
            <a:avLst/>
          </a:prstGeom>
        </p:spPr>
        <p:txBody>
          <a:bodyPr wrap="none">
            <a:spAutoFit/>
          </a:bodyPr>
          <a:lstStyle/>
          <a:p>
            <a:endParaRPr lang="zh-TW" altLang="en-US" dirty="0"/>
          </a:p>
        </p:txBody>
      </p:sp>
    </p:spTree>
    <p:extLst>
      <p:ext uri="{BB962C8B-B14F-4D97-AF65-F5344CB8AC3E}">
        <p14:creationId xmlns:p14="http://schemas.microsoft.com/office/powerpoint/2010/main" val="345224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2864" y="3679578"/>
            <a:ext cx="11719807" cy="1384995"/>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由</a:t>
            </a:r>
            <a:r>
              <a:rPr lang="en-US" altLang="zh-TW" sz="2800" b="1" dirty="0" err="1">
                <a:solidFill>
                  <a:prstClr val="black"/>
                </a:solidFill>
                <a:latin typeface="微軟正黑體" panose="020B0604030504040204" pitchFamily="34" charset="-120"/>
                <a:ea typeface="微軟正黑體" panose="020B0604030504040204" pitchFamily="34" charset="-120"/>
              </a:rPr>
              <a:t>Klauer</a:t>
            </a:r>
            <a:r>
              <a:rPr lang="zh-TW" altLang="en-US" sz="2800" b="1" dirty="0">
                <a:solidFill>
                  <a:prstClr val="black"/>
                </a:solidFill>
                <a:latin typeface="微軟正黑體" panose="020B0604030504040204" pitchFamily="34" charset="-120"/>
                <a:ea typeface="微軟正黑體" panose="020B0604030504040204" pitchFamily="34" charset="-120"/>
              </a:rPr>
              <a:t>等人進行的研究中估計，所有汽車碰撞中的</a:t>
            </a:r>
            <a:r>
              <a:rPr lang="en-US" altLang="zh-TW" sz="2800" b="1" dirty="0">
                <a:solidFill>
                  <a:prstClr val="black"/>
                </a:solidFill>
                <a:latin typeface="微軟正黑體" panose="020B0604030504040204" pitchFamily="34" charset="-120"/>
                <a:ea typeface="微軟正黑體" panose="020B0604030504040204" pitchFamily="34" charset="-120"/>
              </a:rPr>
              <a:t>78</a:t>
            </a:r>
            <a:r>
              <a:rPr lang="zh-TW" altLang="en-US" sz="2800" b="1" dirty="0">
                <a:solidFill>
                  <a:prstClr val="black"/>
                </a:solidFill>
                <a:latin typeface="微軟正黑體" panose="020B0604030504040204" pitchFamily="34" charset="-120"/>
                <a:ea typeface="微軟正黑體" panose="020B0604030504040204" pitchFamily="34" charset="-120"/>
              </a:rPr>
              <a:t>％和近距離碰撞的</a:t>
            </a:r>
            <a:r>
              <a:rPr lang="en-US" altLang="zh-TW" sz="2800" b="1" dirty="0">
                <a:solidFill>
                  <a:prstClr val="black"/>
                </a:solidFill>
                <a:latin typeface="微軟正黑體" panose="020B0604030504040204" pitchFamily="34" charset="-120"/>
                <a:ea typeface="微軟正黑體" panose="020B0604030504040204" pitchFamily="34" charset="-120"/>
              </a:rPr>
              <a:t>65</a:t>
            </a:r>
            <a:r>
              <a:rPr lang="zh-TW" altLang="en-US" sz="2800" b="1" dirty="0">
                <a:solidFill>
                  <a:prstClr val="black"/>
                </a:solidFill>
                <a:latin typeface="微軟正黑體" panose="020B0604030504040204" pitchFamily="34" charset="-120"/>
                <a:ea typeface="微軟正黑體" panose="020B0604030504040204" pitchFamily="34" charset="-120"/>
              </a:rPr>
              <a:t>％都與一位疏忽的駕駛員相關</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err="1">
                <a:solidFill>
                  <a:prstClr val="black"/>
                </a:solidFill>
                <a:latin typeface="微軟正黑體" panose="020B0604030504040204" pitchFamily="34" charset="-120"/>
                <a:ea typeface="微軟正黑體" panose="020B0604030504040204" pitchFamily="34" charset="-120"/>
              </a:rPr>
              <a:t>Klauer</a:t>
            </a:r>
            <a:r>
              <a:rPr lang="en-US" altLang="zh-TW" sz="2800" b="1" dirty="0">
                <a:solidFill>
                  <a:prstClr val="black"/>
                </a:solidFill>
                <a:latin typeface="微軟正黑體" panose="020B0604030504040204" pitchFamily="34" charset="-120"/>
                <a:ea typeface="微軟正黑體" panose="020B0604030504040204" pitchFamily="34" charset="-120"/>
              </a:rPr>
              <a:t>, S. G., T.A. Dingus, V.L. Neale, J. D. </a:t>
            </a:r>
            <a:r>
              <a:rPr lang="en-US" altLang="zh-TW" sz="2800" b="1" dirty="0" err="1">
                <a:solidFill>
                  <a:prstClr val="black"/>
                </a:solidFill>
                <a:latin typeface="微軟正黑體" panose="020B0604030504040204" pitchFamily="34" charset="-120"/>
                <a:ea typeface="微軟正黑體" panose="020B0604030504040204" pitchFamily="34" charset="-120"/>
              </a:rPr>
              <a:t>Sudweeks</a:t>
            </a:r>
            <a:r>
              <a:rPr lang="en-US" altLang="zh-TW" sz="2800" b="1" dirty="0">
                <a:solidFill>
                  <a:prstClr val="black"/>
                </a:solidFill>
                <a:latin typeface="微軟正黑體" panose="020B0604030504040204" pitchFamily="34" charset="-120"/>
                <a:ea typeface="微軟正黑體" panose="020B0604030504040204" pitchFamily="34" charset="-120"/>
              </a:rPr>
              <a:t> &amp; D.J. Ramsey, 2006)</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5F929237-2DF4-45CD-B981-2EDAA2517F8A}"/>
              </a:ext>
            </a:extLst>
          </p:cNvPr>
          <p:cNvSpPr/>
          <p:nvPr/>
        </p:nvSpPr>
        <p:spPr>
          <a:xfrm>
            <a:off x="12864" y="5056756"/>
            <a:ext cx="12179136" cy="1815882"/>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另一項汽車駕駛員研究中指出，在</a:t>
            </a:r>
            <a:r>
              <a:rPr lang="en-US" altLang="zh-TW" sz="2800" b="1" dirty="0">
                <a:solidFill>
                  <a:prstClr val="black"/>
                </a:solidFill>
                <a:latin typeface="微軟正黑體" panose="020B0604030504040204" pitchFamily="34" charset="-120"/>
                <a:ea typeface="微軟正黑體" panose="020B0604030504040204" pitchFamily="34" charset="-120"/>
              </a:rPr>
              <a:t>6sec</a:t>
            </a:r>
            <a:r>
              <a:rPr lang="zh-TW" altLang="en-US" sz="2800" b="1" dirty="0">
                <a:solidFill>
                  <a:prstClr val="black"/>
                </a:solidFill>
                <a:latin typeface="微軟正黑體" panose="020B0604030504040204" pitchFamily="34" charset="-120"/>
                <a:ea typeface="微軟正黑體" panose="020B0604030504040204" pitchFamily="34" charset="-120"/>
              </a:rPr>
              <a:t>測量的區間中，駕駛員若參與次要任務</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傳訊息</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，而將視線離開前方道路平均約</a:t>
            </a:r>
            <a:r>
              <a:rPr lang="en-US" altLang="zh-TW" sz="2800" b="1" dirty="0">
                <a:solidFill>
                  <a:prstClr val="black"/>
                </a:solidFill>
                <a:latin typeface="微軟正黑體" panose="020B0604030504040204" pitchFamily="34" charset="-120"/>
                <a:ea typeface="微軟正黑體" panose="020B0604030504040204" pitchFamily="34" charset="-120"/>
              </a:rPr>
              <a:t>4.62sec</a:t>
            </a:r>
            <a:r>
              <a:rPr lang="zh-TW" altLang="en-US" sz="2800" b="1" dirty="0">
                <a:solidFill>
                  <a:prstClr val="black"/>
                </a:solidFill>
                <a:latin typeface="微軟正黑體" panose="020B0604030504040204" pitchFamily="34" charset="-120"/>
                <a:ea typeface="微軟正黑體" panose="020B0604030504040204" pitchFamily="34" charset="-120"/>
              </a:rPr>
              <a:t>，這代表駕駛員在眼睛看不到的狀態下，以</a:t>
            </a:r>
            <a:r>
              <a:rPr lang="en-US" altLang="zh-TW" sz="2800" b="1" dirty="0">
                <a:solidFill>
                  <a:prstClr val="black"/>
                </a:solidFill>
                <a:latin typeface="微軟正黑體" panose="020B0604030504040204" pitchFamily="34" charset="-120"/>
                <a:ea typeface="微軟正黑體" panose="020B0604030504040204" pitchFamily="34" charset="-120"/>
              </a:rPr>
              <a:t>55 mph</a:t>
            </a:r>
            <a:r>
              <a:rPr lang="zh-TW" altLang="en-US" sz="2800" b="1" dirty="0">
                <a:solidFill>
                  <a:prstClr val="black"/>
                </a:solidFill>
                <a:latin typeface="微軟正黑體" panose="020B0604030504040204" pitchFamily="34" charset="-120"/>
                <a:ea typeface="微軟正黑體" panose="020B0604030504040204" pitchFamily="34" charset="-120"/>
              </a:rPr>
              <a:t>的速度行駛大約一個足球場的長度</a:t>
            </a:r>
            <a:r>
              <a:rPr lang="en-US" altLang="zh-TW" sz="2800" b="1" dirty="0">
                <a:solidFill>
                  <a:prstClr val="black"/>
                </a:solidFill>
                <a:latin typeface="微軟正黑體" panose="020B0604030504040204" pitchFamily="34" charset="-120"/>
                <a:ea typeface="微軟正黑體" panose="020B0604030504040204" pitchFamily="34" charset="-120"/>
              </a:rPr>
              <a:t>(Olson, R.L., R.J. </a:t>
            </a:r>
            <a:r>
              <a:rPr lang="en-US" altLang="zh-TW" sz="2800" b="1" dirty="0" err="1">
                <a:solidFill>
                  <a:prstClr val="black"/>
                </a:solidFill>
                <a:latin typeface="微軟正黑體" panose="020B0604030504040204" pitchFamily="34" charset="-120"/>
                <a:ea typeface="微軟正黑體" panose="020B0604030504040204" pitchFamily="34" charset="-120"/>
              </a:rPr>
              <a:t>Hanowski</a:t>
            </a:r>
            <a:r>
              <a:rPr lang="en-US" altLang="zh-TW" sz="2800" b="1" dirty="0">
                <a:solidFill>
                  <a:prstClr val="black"/>
                </a:solidFill>
                <a:latin typeface="微軟正黑體" panose="020B0604030504040204" pitchFamily="34" charset="-120"/>
                <a:ea typeface="微軟正黑體" panose="020B0604030504040204" pitchFamily="34" charset="-120"/>
              </a:rPr>
              <a:t>, J.S. Hickman, and J. </a:t>
            </a:r>
            <a:r>
              <a:rPr lang="en-US" altLang="zh-TW" sz="2800" b="1" dirty="0" err="1">
                <a:solidFill>
                  <a:prstClr val="black"/>
                </a:solidFill>
                <a:latin typeface="微軟正黑體" panose="020B0604030504040204" pitchFamily="34" charset="-120"/>
                <a:ea typeface="微軟正黑體" panose="020B0604030504040204" pitchFamily="34" charset="-120"/>
              </a:rPr>
              <a:t>Bocanegra</a:t>
            </a:r>
            <a:r>
              <a:rPr lang="en-US" altLang="zh-TW" sz="2800" b="1" dirty="0">
                <a:solidFill>
                  <a:prstClr val="black"/>
                </a:solidFill>
                <a:latin typeface="微軟正黑體" panose="020B0604030504040204" pitchFamily="34" charset="-120"/>
                <a:ea typeface="微軟正黑體" panose="020B0604030504040204" pitchFamily="34" charset="-120"/>
              </a:rPr>
              <a:t>, 2009)</a:t>
            </a:r>
          </a:p>
        </p:txBody>
      </p:sp>
      <p:sp>
        <p:nvSpPr>
          <p:cNvPr id="6" name="矩形 5">
            <a:extLst>
              <a:ext uri="{FF2B5EF4-FFF2-40B4-BE49-F238E27FC236}">
                <a16:creationId xmlns:a16="http://schemas.microsoft.com/office/drawing/2014/main" id="{28129BD2-82F5-49F4-AF3B-E0E2A60042C2}"/>
              </a:ext>
            </a:extLst>
          </p:cNvPr>
          <p:cNvSpPr/>
          <p:nvPr/>
        </p:nvSpPr>
        <p:spPr>
          <a:xfrm>
            <a:off x="440541" y="1342625"/>
            <a:ext cx="11751459"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隨著技術的進步和車載系統使用的增加，駕駛員比以往任何時候都更經常遠離前方道路。</a:t>
            </a:r>
          </a:p>
        </p:txBody>
      </p:sp>
      <p:sp>
        <p:nvSpPr>
          <p:cNvPr id="11" name="矩形 10">
            <a:extLst>
              <a:ext uri="{FF2B5EF4-FFF2-40B4-BE49-F238E27FC236}">
                <a16:creationId xmlns:a16="http://schemas.microsoft.com/office/drawing/2014/main" id="{D77AC36C-EFA4-4019-BCC2-B6F5FFED687E}"/>
              </a:ext>
            </a:extLst>
          </p:cNvPr>
          <p:cNvSpPr/>
          <p:nvPr/>
        </p:nvSpPr>
        <p:spPr>
          <a:xfrm>
            <a:off x="12864" y="2302399"/>
            <a:ext cx="11909502"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美國國家公路交通安全管理局（</a:t>
            </a:r>
            <a:r>
              <a:rPr lang="en-US" altLang="zh-TW" sz="2800" b="1" dirty="0">
                <a:solidFill>
                  <a:prstClr val="black"/>
                </a:solidFill>
                <a:latin typeface="微軟正黑體" panose="020B0604030504040204" pitchFamily="34" charset="-120"/>
                <a:ea typeface="微軟正黑體" panose="020B0604030504040204" pitchFamily="34" charset="-120"/>
              </a:rPr>
              <a:t>NHTSA</a:t>
            </a:r>
            <a:r>
              <a:rPr lang="zh-TW" altLang="en-US" sz="2800" b="1" dirty="0">
                <a:solidFill>
                  <a:prstClr val="black"/>
                </a:solidFill>
                <a:latin typeface="微軟正黑體" panose="020B0604030504040204" pitchFamily="34" charset="-120"/>
                <a:ea typeface="微軟正黑體" panose="020B0604030504040204" pitchFamily="34" charset="-120"/>
              </a:rPr>
              <a:t>）的一項研究報告稱，</a:t>
            </a:r>
            <a:r>
              <a:rPr lang="en-US" altLang="zh-TW" sz="2800" b="1" dirty="0">
                <a:solidFill>
                  <a:prstClr val="black"/>
                </a:solidFill>
                <a:latin typeface="微軟正黑體" panose="020B0604030504040204" pitchFamily="34" charset="-120"/>
                <a:ea typeface="微軟正黑體" panose="020B0604030504040204" pitchFamily="34" charset="-120"/>
              </a:rPr>
              <a:t>2010</a:t>
            </a:r>
            <a:r>
              <a:rPr lang="zh-TW" altLang="en-US" sz="2800" b="1" dirty="0">
                <a:solidFill>
                  <a:prstClr val="black"/>
                </a:solidFill>
                <a:latin typeface="微軟正黑體" panose="020B0604030504040204" pitchFamily="34" charset="-120"/>
                <a:ea typeface="微軟正黑體" panose="020B0604030504040204" pitchFamily="34" charset="-120"/>
              </a:rPr>
              <a:t>年共有</a:t>
            </a:r>
            <a:r>
              <a:rPr lang="en-US" altLang="zh-TW" sz="2800" b="1" dirty="0">
                <a:solidFill>
                  <a:prstClr val="black"/>
                </a:solidFill>
                <a:latin typeface="微軟正黑體" panose="020B0604030504040204" pitchFamily="34" charset="-120"/>
                <a:ea typeface="微軟正黑體" panose="020B0604030504040204" pitchFamily="34" charset="-120"/>
              </a:rPr>
              <a:t>3,092</a:t>
            </a:r>
            <a:r>
              <a:rPr lang="zh-TW" altLang="en-US" sz="2800" b="1" dirty="0">
                <a:solidFill>
                  <a:prstClr val="black"/>
                </a:solidFill>
                <a:latin typeface="微軟正黑體" panose="020B0604030504040204" pitchFamily="34" charset="-120"/>
                <a:ea typeface="微軟正黑體" panose="020B0604030504040204" pitchFamily="34" charset="-120"/>
              </a:rPr>
              <a:t>人死於汽車撞車事故，而注意力不集中是其中一個原因</a:t>
            </a:r>
            <a:r>
              <a:rPr lang="en-US" altLang="zh-TW" sz="2800" b="1" dirty="0">
                <a:solidFill>
                  <a:prstClr val="black"/>
                </a:solidFill>
                <a:latin typeface="微軟正黑體" panose="020B0604030504040204" pitchFamily="34" charset="-120"/>
                <a:ea typeface="微軟正黑體" panose="020B0604030504040204" pitchFamily="34" charset="-120"/>
              </a:rPr>
              <a:t>(NHTSA, 2010. )</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07521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720565" cy="1384995"/>
          </a:xfrm>
          <a:prstGeom prst="rect">
            <a:avLst/>
          </a:prstGeom>
        </p:spPr>
        <p:txBody>
          <a:bodyPr wrap="square">
            <a:spAutoFit/>
          </a:bodyPr>
          <a:lstStyle/>
          <a:p>
            <a:pPr marL="45720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AMAP</a:t>
            </a:r>
            <a:r>
              <a:rPr lang="zh-TW" altLang="en-US" sz="2800" b="1" dirty="0">
                <a:solidFill>
                  <a:prstClr val="black"/>
                </a:solidFill>
                <a:latin typeface="微軟正黑體" panose="020B0604030504040204" pitchFamily="34" charset="-120"/>
                <a:ea typeface="微軟正黑體" panose="020B0604030504040204" pitchFamily="34" charset="-120"/>
              </a:rPr>
              <a:t>用於評估訓練前後參與者在地圖上的平均掃視行為。 經過</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培訓後的父母和年輕駕駛員，在訓練後超過</a:t>
            </a:r>
            <a:r>
              <a:rPr lang="en-US" altLang="zh-TW" sz="2800" b="1" dirty="0">
                <a:solidFill>
                  <a:prstClr val="black"/>
                </a:solidFill>
                <a:latin typeface="微軟正黑體" panose="020B0604030504040204" pitchFamily="34" charset="-120"/>
                <a:ea typeface="微軟正黑體" panose="020B0604030504040204" pitchFamily="34" charset="-120"/>
              </a:rPr>
              <a:t>1 s</a:t>
            </a:r>
            <a:r>
              <a:rPr lang="zh-TW" altLang="en-US" sz="2800" b="1" dirty="0">
                <a:solidFill>
                  <a:prstClr val="black"/>
                </a:solidFill>
                <a:latin typeface="微軟正黑體" panose="020B0604030504040204" pitchFamily="34" charset="-120"/>
                <a:ea typeface="微軟正黑體" panose="020B0604030504040204" pitchFamily="34" charset="-120"/>
              </a:rPr>
              <a:t>的掃視百分比都有下降。</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7CA473A7-06A9-4BE8-8107-D08A13063E73}"/>
              </a:ext>
            </a:extLst>
          </p:cNvPr>
          <p:cNvSpPr/>
          <p:nvPr/>
        </p:nvSpPr>
        <p:spPr>
          <a:xfrm>
            <a:off x="166635" y="3089931"/>
            <a:ext cx="6232452" cy="353943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 在</a:t>
            </a:r>
            <a:r>
              <a:rPr lang="en-US" altLang="zh-TW" sz="2800" b="1" dirty="0">
                <a:solidFill>
                  <a:prstClr val="black"/>
                </a:solidFill>
                <a:latin typeface="微軟正黑體" panose="020B0604030504040204" pitchFamily="34" charset="-120"/>
                <a:ea typeface="微軟正黑體" panose="020B0604030504040204" pitchFamily="34" charset="-120"/>
              </a:rPr>
              <a:t>2 s</a:t>
            </a:r>
            <a:r>
              <a:rPr lang="zh-TW" altLang="en-US" sz="2800" b="1" dirty="0">
                <a:solidFill>
                  <a:prstClr val="black"/>
                </a:solidFill>
                <a:latin typeface="微軟正黑體" panose="020B0604030504040204" pitchFamily="34" charset="-120"/>
                <a:ea typeface="微軟正黑體" panose="020B0604030504040204" pitchFamily="34" charset="-120"/>
              </a:rPr>
              <a:t>的閾值下，每個經過</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訓練後的參與者，在測試前和測試後的分數之間都有顯著的差異</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新手駕駛員</a:t>
            </a:r>
            <a:r>
              <a:rPr lang="fr-FR" altLang="zh-TW" sz="2800" b="1" dirty="0">
                <a:solidFill>
                  <a:prstClr val="black"/>
                </a:solidFill>
                <a:latin typeface="微軟正黑體" panose="020B0604030504040204" pitchFamily="34" charset="-120"/>
                <a:ea typeface="微軟正黑體" panose="020B0604030504040204" pitchFamily="34" charset="-120"/>
              </a:rPr>
              <a:t>t(38) = 10.54, p &lt; .001</a:t>
            </a: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有經驗駕駛員</a:t>
            </a:r>
            <a:r>
              <a:rPr lang="fr-FR" altLang="zh-TW" sz="2800" b="1" dirty="0">
                <a:solidFill>
                  <a:prstClr val="black"/>
                </a:solidFill>
                <a:latin typeface="微軟正黑體" panose="020B0604030504040204" pitchFamily="34" charset="-120"/>
                <a:ea typeface="微軟正黑體" panose="020B0604030504040204" pitchFamily="34" charset="-120"/>
              </a:rPr>
              <a:t>t(34) = 6.80, p &lt; .001</a:t>
            </a: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在安慰劑訓練後的駕駛員無顯著差異</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CE9EE7E5-5FB7-44A2-A000-79C399200126}"/>
              </a:ext>
            </a:extLst>
          </p:cNvPr>
          <p:cNvPicPr>
            <a:picLocks noChangeAspect="1"/>
          </p:cNvPicPr>
          <p:nvPr/>
        </p:nvPicPr>
        <p:blipFill>
          <a:blip r:embed="rId3"/>
          <a:stretch>
            <a:fillRect/>
          </a:stretch>
        </p:blipFill>
        <p:spPr>
          <a:xfrm>
            <a:off x="6399087" y="2933813"/>
            <a:ext cx="5626278" cy="3510915"/>
          </a:xfrm>
          <a:prstGeom prst="rect">
            <a:avLst/>
          </a:prstGeom>
        </p:spPr>
      </p:pic>
    </p:spTree>
    <p:extLst>
      <p:ext uri="{BB962C8B-B14F-4D97-AF65-F5344CB8AC3E}">
        <p14:creationId xmlns:p14="http://schemas.microsoft.com/office/powerpoint/2010/main" val="3269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411658"/>
            <a:ext cx="11469105"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下圖為階段</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中，不同駕駛經驗和有無受過訓練駕駛員，在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每秒掃視車內持續時間的百分比</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7CA473A7-06A9-4BE8-8107-D08A13063E73}"/>
              </a:ext>
            </a:extLst>
          </p:cNvPr>
          <p:cNvSpPr/>
          <p:nvPr/>
        </p:nvSpPr>
        <p:spPr>
          <a:xfrm>
            <a:off x="166635" y="2544743"/>
            <a:ext cx="5929365" cy="440120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安慰劑訓練的新手駕駛員</a:t>
            </a:r>
            <a:r>
              <a:rPr lang="zh-TW" altLang="en-US" sz="2800" b="1" dirty="0">
                <a:solidFill>
                  <a:prstClr val="black"/>
                </a:solidFill>
                <a:latin typeface="微軟正黑體" panose="020B0604030504040204" pitchFamily="34" charset="-120"/>
                <a:ea typeface="微軟正黑體" panose="020B0604030504040204" pitchFamily="34" charset="-120"/>
              </a:rPr>
              <a:t>，有</a:t>
            </a:r>
            <a:r>
              <a:rPr lang="en-US" altLang="zh-TW" sz="2800" b="1" dirty="0">
                <a:solidFill>
                  <a:prstClr val="black"/>
                </a:solidFill>
                <a:latin typeface="微軟正黑體" panose="020B0604030504040204" pitchFamily="34" charset="-120"/>
                <a:ea typeface="微軟正黑體" panose="020B0604030504040204" pitchFamily="34" charset="-120"/>
              </a:rPr>
              <a:t>33</a:t>
            </a:r>
            <a:r>
              <a:rPr lang="zh-TW" altLang="en-US" sz="2800" b="1" dirty="0">
                <a:solidFill>
                  <a:prstClr val="black"/>
                </a:solidFill>
                <a:latin typeface="微軟正黑體" panose="020B0604030504040204" pitchFamily="34" charset="-120"/>
                <a:ea typeface="微軟正黑體" panose="020B0604030504040204" pitchFamily="34" charset="-120"/>
              </a:rPr>
              <a:t>％的時間內掃視時間超過</a:t>
            </a:r>
            <a:r>
              <a:rPr lang="en-US" altLang="zh-TW" sz="2800" b="1" dirty="0">
                <a:solidFill>
                  <a:prstClr val="black"/>
                </a:solidFill>
                <a:latin typeface="微軟正黑體" panose="020B0604030504040204" pitchFamily="34" charset="-120"/>
                <a:ea typeface="微軟正黑體" panose="020B0604030504040204" pitchFamily="34" charset="-120"/>
              </a:rPr>
              <a:t>2 s</a:t>
            </a:r>
            <a:r>
              <a:rPr lang="zh-TW" altLang="en-US" sz="2800" b="1" dirty="0">
                <a:solidFill>
                  <a:prstClr val="black"/>
                </a:solidFill>
                <a:latin typeface="微軟正黑體" panose="020B0604030504040204" pitchFamily="34" charset="-120"/>
                <a:ea typeface="微軟正黑體" panose="020B0604030504040204" pitchFamily="34" charset="-120"/>
              </a:rPr>
              <a:t>，而</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安慰劑訓練的有經驗駕駛員</a:t>
            </a:r>
            <a:r>
              <a:rPr lang="zh-TW" altLang="en-US" sz="2800" b="1" dirty="0">
                <a:solidFill>
                  <a:prstClr val="black"/>
                </a:solidFill>
                <a:latin typeface="微軟正黑體" panose="020B0604030504040204" pitchFamily="34" charset="-120"/>
                <a:ea typeface="微軟正黑體" panose="020B0604030504040204" pitchFamily="34" charset="-120"/>
              </a:rPr>
              <a:t>，有</a:t>
            </a:r>
            <a:r>
              <a:rPr lang="en-US" altLang="zh-TW" sz="2800" b="1" dirty="0">
                <a:solidFill>
                  <a:prstClr val="black"/>
                </a:solidFill>
                <a:latin typeface="微軟正黑體" panose="020B0604030504040204" pitchFamily="34" charset="-120"/>
                <a:ea typeface="微軟正黑體" panose="020B0604030504040204" pitchFamily="34" charset="-120"/>
              </a:rPr>
              <a:t>11</a:t>
            </a:r>
            <a:r>
              <a:rPr lang="zh-TW" altLang="en-US" sz="2800" b="1" dirty="0">
                <a:solidFill>
                  <a:prstClr val="black"/>
                </a:solidFill>
                <a:latin typeface="微軟正黑體" panose="020B0604030504040204" pitchFamily="34" charset="-120"/>
                <a:ea typeface="微軟正黑體" panose="020B0604030504040204" pitchFamily="34" charset="-120"/>
              </a:rPr>
              <a:t>％的時間內掃視時間超過</a:t>
            </a:r>
            <a:r>
              <a:rPr lang="en-US" altLang="zh-TW" sz="2800" b="1" dirty="0">
                <a:solidFill>
                  <a:prstClr val="black"/>
                </a:solidFill>
                <a:latin typeface="微軟正黑體" panose="020B0604030504040204" pitchFamily="34" charset="-120"/>
                <a:ea typeface="微軟正黑體" panose="020B0604030504040204" pitchFamily="34" charset="-120"/>
              </a:rPr>
              <a:t>2.0 s [t</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38</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 5.16</a:t>
            </a:r>
            <a:r>
              <a:rPr lang="zh-TW" altLang="en-US"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a:solidFill>
                  <a:prstClr val="black"/>
                </a:solidFill>
                <a:latin typeface="微軟正黑體" panose="020B0604030504040204" pitchFamily="34" charset="-120"/>
                <a:ea typeface="微軟正黑體" panose="020B0604030504040204" pitchFamily="34" charset="-120"/>
              </a:rPr>
              <a:t>p &lt;.001]</a:t>
            </a:r>
          </a:p>
          <a:p>
            <a:pPr marL="457200" indent="-457200">
              <a:buFont typeface="微軟正黑體" panose="020B0604030504040204" pitchFamily="34" charset="-120"/>
              <a:buChar char="→"/>
            </a:pPr>
            <a:r>
              <a:rPr lang="zh-TW" altLang="en-US" sz="2800" b="1" dirty="0">
                <a:solidFill>
                  <a:prstClr val="black"/>
                </a:solidFill>
                <a:highlight>
                  <a:srgbClr val="F2A068"/>
                </a:highlight>
                <a:latin typeface="微軟正黑體" panose="020B0604030504040204" pitchFamily="34" charset="-120"/>
                <a:ea typeface="微軟正黑體" panose="020B0604030504040204" pitchFamily="34" charset="-120"/>
              </a:rPr>
              <a:t>與假設</a:t>
            </a:r>
            <a:r>
              <a:rPr lang="en-US" altLang="zh-TW" sz="2800" b="1" dirty="0">
                <a:solidFill>
                  <a:prstClr val="black"/>
                </a:solidFill>
                <a:highlight>
                  <a:srgbClr val="F2A068"/>
                </a:highlight>
                <a:latin typeface="微軟正黑體" panose="020B0604030504040204" pitchFamily="34" charset="-120"/>
                <a:ea typeface="微軟正黑體" panose="020B0604030504040204" pitchFamily="34" charset="-120"/>
              </a:rPr>
              <a:t>1</a:t>
            </a:r>
            <a:r>
              <a:rPr lang="zh-TW" altLang="en-US" sz="2800" b="1" dirty="0">
                <a:solidFill>
                  <a:prstClr val="black"/>
                </a:solidFill>
                <a:highlight>
                  <a:srgbClr val="F2A068"/>
                </a:highlight>
                <a:latin typeface="微軟正黑體" panose="020B0604030504040204" pitchFamily="34" charset="-120"/>
                <a:ea typeface="微軟正黑體" panose="020B0604030504040204" pitchFamily="34" charset="-120"/>
              </a:rPr>
              <a:t>一致</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經驗效果：安慰劑組 → 在訓練後，接受安慰劑訓練的新手駕駛員，比經驗豐富駕駛員，在觀看車內所佔的比例更高。 </a:t>
            </a:r>
            <a:r>
              <a:rPr lang="en-US" altLang="zh-TW" sz="2800" b="1" dirty="0">
                <a:solidFill>
                  <a:prstClr val="black"/>
                </a:solidFill>
                <a:latin typeface="微軟正黑體" panose="020B0604030504040204" pitchFamily="34" charset="-120"/>
                <a:ea typeface="微軟正黑體" panose="020B0604030504040204" pitchFamily="34" charset="-120"/>
              </a:rPr>
              <a:t>)</a:t>
            </a:r>
          </a:p>
        </p:txBody>
      </p:sp>
      <p:pic>
        <p:nvPicPr>
          <p:cNvPr id="2" name="圖片 1">
            <a:extLst>
              <a:ext uri="{FF2B5EF4-FFF2-40B4-BE49-F238E27FC236}">
                <a16:creationId xmlns:a16="http://schemas.microsoft.com/office/drawing/2014/main" id="{EFED3B19-8FF1-48AC-8828-EA77753E6A34}"/>
              </a:ext>
            </a:extLst>
          </p:cNvPr>
          <p:cNvPicPr>
            <a:picLocks noChangeAspect="1"/>
          </p:cNvPicPr>
          <p:nvPr/>
        </p:nvPicPr>
        <p:blipFill>
          <a:blip r:embed="rId3"/>
          <a:stretch>
            <a:fillRect/>
          </a:stretch>
        </p:blipFill>
        <p:spPr>
          <a:xfrm>
            <a:off x="6096000" y="2671149"/>
            <a:ext cx="6093429" cy="3843912"/>
          </a:xfrm>
          <a:prstGeom prst="rect">
            <a:avLst/>
          </a:prstGeom>
        </p:spPr>
      </p:pic>
      <p:sp>
        <p:nvSpPr>
          <p:cNvPr id="4" name="矩形: 圓角 3">
            <a:extLst>
              <a:ext uri="{FF2B5EF4-FFF2-40B4-BE49-F238E27FC236}">
                <a16:creationId xmlns:a16="http://schemas.microsoft.com/office/drawing/2014/main" id="{5AB8F8BE-E7CE-4B84-A7D7-B8562AB7E35B}"/>
              </a:ext>
            </a:extLst>
          </p:cNvPr>
          <p:cNvSpPr/>
          <p:nvPr/>
        </p:nvSpPr>
        <p:spPr>
          <a:xfrm>
            <a:off x="2926080" y="561703"/>
            <a:ext cx="2232660" cy="763335"/>
          </a:xfrm>
          <a:prstGeom prst="roundRect">
            <a:avLst/>
          </a:prstGeom>
          <a:noFill/>
          <a:ln w="5715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經驗效果</a:t>
            </a:r>
            <a:endParaRPr lang="zh-TW" altLang="en-US" dirty="0"/>
          </a:p>
        </p:txBody>
      </p:sp>
    </p:spTree>
    <p:extLst>
      <p:ext uri="{BB962C8B-B14F-4D97-AF65-F5344CB8AC3E}">
        <p14:creationId xmlns:p14="http://schemas.microsoft.com/office/powerpoint/2010/main" val="4104175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469105"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下圖為階段</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中，不同駕駛經驗和有無受過訓練駕駛員，在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每秒掃視車內持續時間的百分比</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7CA473A7-06A9-4BE8-8107-D08A13063E73}"/>
              </a:ext>
            </a:extLst>
          </p:cNvPr>
          <p:cNvSpPr/>
          <p:nvPr/>
        </p:nvSpPr>
        <p:spPr>
          <a:xfrm>
            <a:off x="166635" y="2647368"/>
            <a:ext cx="5929365" cy="440120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在持續時間超過最大任務時間</a:t>
            </a:r>
            <a:r>
              <a:rPr lang="en-US" altLang="zh-TW" sz="2800" b="1" dirty="0">
                <a:solidFill>
                  <a:prstClr val="black"/>
                </a:solidFill>
                <a:latin typeface="微軟正黑體" panose="020B0604030504040204" pitchFamily="34" charset="-120"/>
                <a:ea typeface="微軟正黑體" panose="020B0604030504040204" pitchFamily="34" charset="-120"/>
              </a:rPr>
              <a:t>(15sec)</a:t>
            </a:r>
            <a:r>
              <a:rPr lang="zh-TW" altLang="en-US" sz="2800" b="1" dirty="0">
                <a:solidFill>
                  <a:prstClr val="black"/>
                </a:solidFill>
                <a:latin typeface="微軟正黑體" panose="020B0604030504040204" pitchFamily="34" charset="-120"/>
                <a:ea typeface="微軟正黑體" panose="020B0604030504040204" pitchFamily="34" charset="-120"/>
              </a:rPr>
              <a:t>的百分比上，也有相同結果</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在</a:t>
            </a:r>
            <a:r>
              <a:rPr lang="en-US" altLang="zh-TW" sz="2800" b="1" dirty="0">
                <a:solidFill>
                  <a:prstClr val="black"/>
                </a:solidFill>
                <a:latin typeface="微軟正黑體" panose="020B0604030504040204" pitchFamily="34" charset="-120"/>
                <a:ea typeface="微軟正黑體" panose="020B0604030504040204" pitchFamily="34" charset="-120"/>
              </a:rPr>
              <a:t>79.0</a:t>
            </a:r>
            <a:r>
              <a:rPr lang="zh-TW" altLang="en-US" sz="2800" b="1" dirty="0">
                <a:solidFill>
                  <a:prstClr val="black"/>
                </a:solidFill>
                <a:latin typeface="微軟正黑體" panose="020B0604030504040204" pitchFamily="34" charset="-120"/>
                <a:ea typeface="微軟正黑體" panose="020B0604030504040204" pitchFamily="34" charset="-120"/>
              </a:rPr>
              <a:t>％的任務中，</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安慰劑培訓的新手駕駛員</a:t>
            </a:r>
            <a:r>
              <a:rPr lang="zh-TW" altLang="en-US" sz="2800" b="1" dirty="0">
                <a:solidFill>
                  <a:prstClr val="black"/>
                </a:solidFill>
                <a:latin typeface="微軟正黑體" panose="020B0604030504040204" pitchFamily="34" charset="-120"/>
                <a:ea typeface="微軟正黑體" panose="020B0604030504040204" pitchFamily="34" charset="-120"/>
              </a:rPr>
              <a:t>，其掃視時間大於</a:t>
            </a:r>
            <a:r>
              <a:rPr lang="en-US" altLang="zh-TW" sz="2800" b="1" dirty="0">
                <a:solidFill>
                  <a:prstClr val="black"/>
                </a:solidFill>
                <a:latin typeface="微軟正黑體" panose="020B0604030504040204" pitchFamily="34" charset="-120"/>
                <a:ea typeface="微軟正黑體" panose="020B0604030504040204" pitchFamily="34" charset="-120"/>
              </a:rPr>
              <a:t>2s</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安慰劑培訓的有經驗駕駛員</a:t>
            </a:r>
            <a:r>
              <a:rPr lang="zh-TW" altLang="en-US" sz="2800" b="1" dirty="0">
                <a:latin typeface="微軟正黑體" panose="020B0604030504040204" pitchFamily="34" charset="-120"/>
                <a:ea typeface="微軟正黑體" panose="020B0604030504040204" pitchFamily="34" charset="-120"/>
              </a:rPr>
              <a:t>，僅</a:t>
            </a:r>
            <a:r>
              <a:rPr lang="zh-TW" altLang="en-US" sz="2800" b="1" dirty="0">
                <a:solidFill>
                  <a:prstClr val="black"/>
                </a:solidFill>
                <a:latin typeface="微軟正黑體" panose="020B0604030504040204" pitchFamily="34" charset="-120"/>
                <a:ea typeface="微軟正黑體" panose="020B0604030504040204" pitchFamily="34" charset="-120"/>
              </a:rPr>
              <a:t>在</a:t>
            </a:r>
            <a:r>
              <a:rPr lang="en-US" altLang="zh-TW" sz="2800" b="1" dirty="0">
                <a:solidFill>
                  <a:prstClr val="black"/>
                </a:solidFill>
                <a:latin typeface="微軟正黑體" panose="020B0604030504040204" pitchFamily="34" charset="-120"/>
                <a:ea typeface="微軟正黑體" panose="020B0604030504040204" pitchFamily="34" charset="-120"/>
              </a:rPr>
              <a:t>39.6</a:t>
            </a:r>
            <a:r>
              <a:rPr lang="zh-TW" altLang="en-US" sz="2800" b="1" dirty="0">
                <a:solidFill>
                  <a:prstClr val="black"/>
                </a:solidFill>
                <a:latin typeface="微軟正黑體" panose="020B0604030504040204" pitchFamily="34" charset="-120"/>
                <a:ea typeface="微軟正黑體" panose="020B0604030504040204" pitchFamily="34" charset="-120"/>
              </a:rPr>
              <a:t>％的任務中的掃視時間超過</a:t>
            </a:r>
            <a:r>
              <a:rPr lang="en-US" altLang="zh-TW" sz="2800" b="1" dirty="0">
                <a:solidFill>
                  <a:prstClr val="black"/>
                </a:solidFill>
                <a:latin typeface="微軟正黑體" panose="020B0604030504040204" pitchFamily="34" charset="-120"/>
                <a:ea typeface="微軟正黑體" panose="020B0604030504040204" pitchFamily="34" charset="-120"/>
              </a:rPr>
              <a:t>2s</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t = 5.89</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p &lt;.001</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highlight>
                  <a:srgbClr val="F2A068"/>
                </a:highlight>
                <a:latin typeface="微軟正黑體" panose="020B0604030504040204" pitchFamily="34" charset="-120"/>
                <a:ea typeface="微軟正黑體" panose="020B0604030504040204" pitchFamily="34" charset="-120"/>
              </a:rPr>
              <a:t>與假設</a:t>
            </a:r>
            <a:r>
              <a:rPr lang="en-US" altLang="zh-TW" sz="2800" b="1" dirty="0">
                <a:solidFill>
                  <a:prstClr val="black"/>
                </a:solidFill>
                <a:highlight>
                  <a:srgbClr val="F2A068"/>
                </a:highlight>
                <a:latin typeface="微軟正黑體" panose="020B0604030504040204" pitchFamily="34" charset="-120"/>
                <a:ea typeface="微軟正黑體" panose="020B0604030504040204" pitchFamily="34" charset="-120"/>
              </a:rPr>
              <a:t>1</a:t>
            </a:r>
            <a:r>
              <a:rPr lang="zh-TW" altLang="en-US" sz="2800" b="1" dirty="0">
                <a:solidFill>
                  <a:prstClr val="black"/>
                </a:solidFill>
                <a:highlight>
                  <a:srgbClr val="F2A068"/>
                </a:highlight>
                <a:latin typeface="微軟正黑體" panose="020B0604030504040204" pitchFamily="34" charset="-120"/>
                <a:ea typeface="微軟正黑體" panose="020B0604030504040204" pitchFamily="34" charset="-120"/>
              </a:rPr>
              <a:t>一致</a:t>
            </a:r>
            <a:r>
              <a:rPr lang="en-US" altLang="zh-TW" sz="2800" b="1" dirty="0">
                <a:solidFill>
                  <a:prstClr val="black"/>
                </a:solidFill>
                <a:highlight>
                  <a:srgbClr val="F2A068"/>
                </a:highlight>
                <a:latin typeface="微軟正黑體" panose="020B0604030504040204" pitchFamily="34" charset="-120"/>
                <a:ea typeface="微軟正黑體" panose="020B0604030504040204" pitchFamily="34" charset="-120"/>
              </a:rPr>
              <a:t>(</a:t>
            </a:r>
            <a:r>
              <a:rPr lang="zh-TW" altLang="en-US" sz="2800" b="1" dirty="0">
                <a:solidFill>
                  <a:prstClr val="black"/>
                </a:solidFill>
                <a:highlight>
                  <a:srgbClr val="F2A068"/>
                </a:highlight>
                <a:latin typeface="微軟正黑體" panose="020B0604030504040204" pitchFamily="34" charset="-120"/>
                <a:ea typeface="微軟正黑體" panose="020B0604030504040204" pitchFamily="34" charset="-120"/>
              </a:rPr>
              <a:t>經驗效果</a:t>
            </a:r>
            <a:r>
              <a:rPr lang="en-US" altLang="zh-TW" sz="2800" b="1" dirty="0">
                <a:solidFill>
                  <a:prstClr val="black"/>
                </a:solidFill>
                <a:highlight>
                  <a:srgbClr val="F2A068"/>
                </a:highlight>
                <a:latin typeface="微軟正黑體" panose="020B0604030504040204" pitchFamily="34" charset="-120"/>
                <a:ea typeface="微軟正黑體" panose="020B0604030504040204" pitchFamily="34" charset="-120"/>
              </a:rPr>
              <a:t>)</a:t>
            </a:r>
          </a:p>
          <a:p>
            <a:pPr marL="457200" indent="-457200">
              <a:buFont typeface="微軟正黑體" panose="020B0604030504040204" pitchFamily="34" charset="-120"/>
              <a:buChar char="→"/>
            </a:pP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EFED3B19-8FF1-48AC-8828-EA77753E6A34}"/>
              </a:ext>
            </a:extLst>
          </p:cNvPr>
          <p:cNvPicPr>
            <a:picLocks noChangeAspect="1"/>
          </p:cNvPicPr>
          <p:nvPr/>
        </p:nvPicPr>
        <p:blipFill>
          <a:blip r:embed="rId3"/>
          <a:stretch>
            <a:fillRect/>
          </a:stretch>
        </p:blipFill>
        <p:spPr>
          <a:xfrm>
            <a:off x="6096000" y="2671149"/>
            <a:ext cx="5929365" cy="3740416"/>
          </a:xfrm>
          <a:prstGeom prst="rect">
            <a:avLst/>
          </a:prstGeom>
        </p:spPr>
      </p:pic>
      <p:sp>
        <p:nvSpPr>
          <p:cNvPr id="8" name="矩形: 圓角 7">
            <a:extLst>
              <a:ext uri="{FF2B5EF4-FFF2-40B4-BE49-F238E27FC236}">
                <a16:creationId xmlns:a16="http://schemas.microsoft.com/office/drawing/2014/main" id="{0FD13690-A139-4EF7-8A0B-7D4E817865B8}"/>
              </a:ext>
            </a:extLst>
          </p:cNvPr>
          <p:cNvSpPr/>
          <p:nvPr/>
        </p:nvSpPr>
        <p:spPr>
          <a:xfrm>
            <a:off x="2926080" y="561703"/>
            <a:ext cx="2232660" cy="763335"/>
          </a:xfrm>
          <a:prstGeom prst="roundRect">
            <a:avLst/>
          </a:prstGeom>
          <a:noFill/>
          <a:ln w="5715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經驗效果</a:t>
            </a:r>
            <a:endParaRPr lang="zh-TW" altLang="en-US" dirty="0"/>
          </a:p>
        </p:txBody>
      </p:sp>
    </p:spTree>
    <p:extLst>
      <p:ext uri="{BB962C8B-B14F-4D97-AF65-F5344CB8AC3E}">
        <p14:creationId xmlns:p14="http://schemas.microsoft.com/office/powerpoint/2010/main" val="286062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469105"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下圖為階段</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中，不同駕駛經驗和有無受過訓練駕駛員，在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每秒掃視車內持續時間的百分比</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7CA473A7-06A9-4BE8-8107-D08A13063E73}"/>
              </a:ext>
            </a:extLst>
          </p:cNvPr>
          <p:cNvSpPr/>
          <p:nvPr/>
        </p:nvSpPr>
        <p:spPr>
          <a:xfrm>
            <a:off x="166635" y="2970081"/>
            <a:ext cx="5929365" cy="3108543"/>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a:t>
            </a:r>
            <a:r>
              <a:rPr lang="en-US" altLang="zh-TW" sz="2800" b="1" dirty="0">
                <a:solidFill>
                  <a:prstClr val="black"/>
                </a:solidFill>
                <a:latin typeface="微軟正黑體" panose="020B0604030504040204" pitchFamily="34" charset="-120"/>
                <a:ea typeface="微軟正黑體" panose="020B0604030504040204" pitchFamily="34" charset="-120"/>
              </a:rPr>
              <a:t>1.5s</a:t>
            </a:r>
            <a:r>
              <a:rPr lang="zh-TW" altLang="en-US" sz="2800" b="1" dirty="0">
                <a:solidFill>
                  <a:prstClr val="black"/>
                </a:solidFill>
                <a:latin typeface="微軟正黑體" panose="020B0604030504040204" pitchFamily="34" charset="-120"/>
                <a:ea typeface="微軟正黑體" panose="020B0604030504040204" pitchFamily="34" charset="-120"/>
              </a:rPr>
              <a:t>的閾值下，</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FOCAL</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訓練後的新手駕駛員</a:t>
            </a:r>
            <a:r>
              <a:rPr lang="zh-TW" altLang="en-US" sz="2800" b="1" dirty="0">
                <a:solidFill>
                  <a:prstClr val="black"/>
                </a:solidFill>
                <a:latin typeface="微軟正黑體" panose="020B0604030504040204" pitchFamily="34" charset="-120"/>
                <a:ea typeface="微軟正黑體" panose="020B0604030504040204" pitchFamily="34" charset="-120"/>
              </a:rPr>
              <a:t>，其掃視百分比均低於</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安慰劑訓練後的新手駕駛員</a:t>
            </a:r>
            <a:endPar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highlight>
                  <a:srgbClr val="F2A068"/>
                </a:highlight>
                <a:latin typeface="微軟正黑體" panose="020B0604030504040204" pitchFamily="34" charset="-120"/>
                <a:ea typeface="微軟正黑體" panose="020B0604030504040204" pitchFamily="34" charset="-120"/>
              </a:rPr>
              <a:t>與假設</a:t>
            </a:r>
            <a:r>
              <a:rPr lang="en-US" altLang="zh-TW" sz="2800" b="1" dirty="0">
                <a:solidFill>
                  <a:prstClr val="black"/>
                </a:solidFill>
                <a:highlight>
                  <a:srgbClr val="F2A068"/>
                </a:highlight>
                <a:latin typeface="微軟正黑體" panose="020B0604030504040204" pitchFamily="34" charset="-120"/>
                <a:ea typeface="微軟正黑體" panose="020B0604030504040204" pitchFamily="34" charset="-120"/>
              </a:rPr>
              <a:t>2</a:t>
            </a:r>
            <a:r>
              <a:rPr lang="zh-TW" altLang="en-US" sz="2800" b="1" dirty="0">
                <a:solidFill>
                  <a:prstClr val="black"/>
                </a:solidFill>
                <a:highlight>
                  <a:srgbClr val="F2A068"/>
                </a:highlight>
                <a:latin typeface="微軟正黑體" panose="020B0604030504040204" pitchFamily="34" charset="-120"/>
                <a:ea typeface="微軟正黑體" panose="020B0604030504040204" pitchFamily="34" charset="-120"/>
              </a:rPr>
              <a:t>一致</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接受安慰劑訓練的新手駕駛員，比接受</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訓練的新手駕駛員，在觀看車內的時間比例較長</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pic>
        <p:nvPicPr>
          <p:cNvPr id="12" name="圖片 11">
            <a:extLst>
              <a:ext uri="{FF2B5EF4-FFF2-40B4-BE49-F238E27FC236}">
                <a16:creationId xmlns:a16="http://schemas.microsoft.com/office/drawing/2014/main" id="{1219BA47-36F0-4D9C-A373-DF8FE947810B}"/>
              </a:ext>
            </a:extLst>
          </p:cNvPr>
          <p:cNvPicPr>
            <a:picLocks noChangeAspect="1"/>
          </p:cNvPicPr>
          <p:nvPr/>
        </p:nvPicPr>
        <p:blipFill>
          <a:blip r:embed="rId3"/>
          <a:stretch>
            <a:fillRect/>
          </a:stretch>
        </p:blipFill>
        <p:spPr>
          <a:xfrm>
            <a:off x="6096000" y="2671149"/>
            <a:ext cx="5929365" cy="3740416"/>
          </a:xfrm>
          <a:prstGeom prst="rect">
            <a:avLst/>
          </a:prstGeom>
        </p:spPr>
      </p:pic>
      <p:sp>
        <p:nvSpPr>
          <p:cNvPr id="14" name="矩形: 圓角 13">
            <a:extLst>
              <a:ext uri="{FF2B5EF4-FFF2-40B4-BE49-F238E27FC236}">
                <a16:creationId xmlns:a16="http://schemas.microsoft.com/office/drawing/2014/main" id="{6EDF9050-665D-4D05-9879-45515C5F2674}"/>
              </a:ext>
            </a:extLst>
          </p:cNvPr>
          <p:cNvSpPr/>
          <p:nvPr/>
        </p:nvSpPr>
        <p:spPr>
          <a:xfrm>
            <a:off x="2926080" y="561703"/>
            <a:ext cx="2232660" cy="763335"/>
          </a:xfrm>
          <a:prstGeom prst="roundRect">
            <a:avLst/>
          </a:prstGeom>
          <a:noFill/>
          <a:ln w="5715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訓練效果</a:t>
            </a:r>
            <a:endParaRPr lang="zh-TW" altLang="en-US" dirty="0"/>
          </a:p>
        </p:txBody>
      </p:sp>
    </p:spTree>
    <p:extLst>
      <p:ext uri="{BB962C8B-B14F-4D97-AF65-F5344CB8AC3E}">
        <p14:creationId xmlns:p14="http://schemas.microsoft.com/office/powerpoint/2010/main" val="2490957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469105"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下圖為階段</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中，不同駕駛經驗和有無受過訓練駕駛員，在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每秒掃視車內持續時間的百分比</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pic>
        <p:nvPicPr>
          <p:cNvPr id="2" name="圖片 1">
            <a:extLst>
              <a:ext uri="{FF2B5EF4-FFF2-40B4-BE49-F238E27FC236}">
                <a16:creationId xmlns:a16="http://schemas.microsoft.com/office/drawing/2014/main" id="{EFED3B19-8FF1-48AC-8828-EA77753E6A34}"/>
              </a:ext>
            </a:extLst>
          </p:cNvPr>
          <p:cNvPicPr>
            <a:picLocks noChangeAspect="1"/>
          </p:cNvPicPr>
          <p:nvPr/>
        </p:nvPicPr>
        <p:blipFill>
          <a:blip r:embed="rId3"/>
          <a:stretch>
            <a:fillRect/>
          </a:stretch>
        </p:blipFill>
        <p:spPr>
          <a:xfrm>
            <a:off x="6445359" y="2838471"/>
            <a:ext cx="5746641" cy="3625148"/>
          </a:xfrm>
          <a:prstGeom prst="rect">
            <a:avLst/>
          </a:prstGeom>
        </p:spPr>
      </p:pic>
      <p:sp>
        <p:nvSpPr>
          <p:cNvPr id="8" name="矩形 7">
            <a:extLst>
              <a:ext uri="{FF2B5EF4-FFF2-40B4-BE49-F238E27FC236}">
                <a16:creationId xmlns:a16="http://schemas.microsoft.com/office/drawing/2014/main" id="{115A8B7E-2A38-4D5C-A442-F171B699B419}"/>
              </a:ext>
            </a:extLst>
          </p:cNvPr>
          <p:cNvSpPr/>
          <p:nvPr/>
        </p:nvSpPr>
        <p:spPr>
          <a:xfrm>
            <a:off x="166635" y="2838471"/>
            <a:ext cx="5929365" cy="3539430"/>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在持續時間超過最大任務時間</a:t>
            </a:r>
            <a:r>
              <a:rPr lang="en-US" altLang="zh-TW" sz="2800" b="1" dirty="0">
                <a:solidFill>
                  <a:prstClr val="black"/>
                </a:solidFill>
                <a:latin typeface="微軟正黑體" panose="020B0604030504040204" pitchFamily="34" charset="-120"/>
                <a:ea typeface="微軟正黑體" panose="020B0604030504040204" pitchFamily="34" charset="-120"/>
              </a:rPr>
              <a:t>(15sec)</a:t>
            </a:r>
            <a:r>
              <a:rPr lang="zh-TW" altLang="en-US" sz="2800" b="1" dirty="0">
                <a:solidFill>
                  <a:prstClr val="black"/>
                </a:solidFill>
                <a:latin typeface="微軟正黑體" panose="020B0604030504040204" pitchFamily="34" charset="-120"/>
                <a:ea typeface="微軟正黑體" panose="020B0604030504040204" pitchFamily="34" charset="-120"/>
              </a:rPr>
              <a:t>的百分比上也有相同結果</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但是僅在</a:t>
            </a:r>
            <a:r>
              <a:rPr lang="en-US" altLang="zh-TW" sz="2800" b="1" dirty="0">
                <a:solidFill>
                  <a:prstClr val="black"/>
                </a:solidFill>
                <a:latin typeface="微軟正黑體" panose="020B0604030504040204" pitchFamily="34" charset="-120"/>
                <a:ea typeface="微軟正黑體" panose="020B0604030504040204" pitchFamily="34" charset="-120"/>
              </a:rPr>
              <a:t>2.0s</a:t>
            </a:r>
            <a:r>
              <a:rPr lang="zh-TW" altLang="en-US" sz="2800" b="1" dirty="0">
                <a:solidFill>
                  <a:prstClr val="black"/>
                </a:solidFill>
                <a:latin typeface="微軟正黑體" panose="020B0604030504040204" pitchFamily="34" charset="-120"/>
                <a:ea typeface="微軟正黑體" panose="020B0604030504040204" pitchFamily="34" charset="-120"/>
              </a:rPr>
              <a:t>的閾值下，</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 FOCAL</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訓練後的新手駕駛員</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(25%)</a:t>
            </a:r>
            <a:r>
              <a:rPr lang="zh-TW" altLang="en-US" sz="2800" b="1" dirty="0">
                <a:solidFill>
                  <a:prstClr val="black"/>
                </a:solidFill>
                <a:latin typeface="微軟正黑體" panose="020B0604030504040204" pitchFamily="34" charset="-120"/>
                <a:ea typeface="微軟正黑體" panose="020B0604030504040204" pitchFamily="34" charset="-120"/>
              </a:rPr>
              <a:t>與</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安慰劑訓練後的新手駕駛員</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(33%)</a:t>
            </a:r>
            <a:r>
              <a:rPr lang="zh-TW" altLang="en-US" sz="2800" b="1" dirty="0">
                <a:solidFill>
                  <a:prstClr val="black"/>
                </a:solidFill>
                <a:latin typeface="微軟正黑體" panose="020B0604030504040204" pitchFamily="34" charset="-120"/>
                <a:ea typeface="微軟正黑體" panose="020B0604030504040204" pitchFamily="34" charset="-120"/>
              </a:rPr>
              <a:t>之間有些許差異</a:t>
            </a:r>
            <a:r>
              <a:rPr lang="fr-FR" altLang="zh-TW" sz="2800" b="1" dirty="0">
                <a:solidFill>
                  <a:prstClr val="black"/>
                </a:solidFill>
                <a:latin typeface="微軟正黑體" panose="020B0604030504040204" pitchFamily="34" charset="-120"/>
                <a:ea typeface="微軟正黑體" panose="020B0604030504040204" pitchFamily="34" charset="-120"/>
              </a:rPr>
              <a:t>[t(38) = 1.69, p = .09]</a:t>
            </a:r>
          </a:p>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超過</a:t>
            </a:r>
            <a:r>
              <a:rPr lang="en-US" altLang="zh-TW" sz="2800" b="1" dirty="0">
                <a:solidFill>
                  <a:prstClr val="black"/>
                </a:solidFill>
                <a:latin typeface="微軟正黑體" panose="020B0604030504040204" pitchFamily="34" charset="-120"/>
                <a:ea typeface="微軟正黑體" panose="020B0604030504040204" pitchFamily="34" charset="-120"/>
              </a:rPr>
              <a:t>2.0s</a:t>
            </a:r>
            <a:r>
              <a:rPr lang="zh-TW" altLang="en-US" sz="2800" b="1" dirty="0">
                <a:solidFill>
                  <a:prstClr val="black"/>
                </a:solidFill>
                <a:latin typeface="微軟正黑體" panose="020B0604030504040204" pitchFamily="34" charset="-120"/>
                <a:ea typeface="微軟正黑體" panose="020B0604030504040204" pitchFamily="34" charset="-120"/>
              </a:rPr>
              <a:t>的閾值後，則沒有顯著差異</a:t>
            </a:r>
            <a:r>
              <a:rPr lang="en-US" altLang="zh-TW" sz="2800" b="1" dirty="0">
                <a:solidFill>
                  <a:prstClr val="black"/>
                </a:solidFill>
                <a:latin typeface="微軟正黑體" panose="020B0604030504040204" pitchFamily="34" charset="-120"/>
                <a:ea typeface="微軟正黑體" panose="020B0604030504040204" pitchFamily="34" charset="-120"/>
              </a:rPr>
              <a:t>s [t(38) &lt; 1, p &gt; 0.5]</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圓角 9">
            <a:extLst>
              <a:ext uri="{FF2B5EF4-FFF2-40B4-BE49-F238E27FC236}">
                <a16:creationId xmlns:a16="http://schemas.microsoft.com/office/drawing/2014/main" id="{ED9F9A43-6015-4024-A2AA-A81B10F97CE4}"/>
              </a:ext>
            </a:extLst>
          </p:cNvPr>
          <p:cNvSpPr/>
          <p:nvPr/>
        </p:nvSpPr>
        <p:spPr>
          <a:xfrm>
            <a:off x="2926080" y="561703"/>
            <a:ext cx="2232660" cy="763335"/>
          </a:xfrm>
          <a:prstGeom prst="roundRect">
            <a:avLst/>
          </a:prstGeom>
          <a:noFill/>
          <a:ln w="5715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訓練效果</a:t>
            </a:r>
            <a:endParaRPr lang="zh-TW" altLang="en-US" dirty="0"/>
          </a:p>
        </p:txBody>
      </p:sp>
    </p:spTree>
    <p:extLst>
      <p:ext uri="{BB962C8B-B14F-4D97-AF65-F5344CB8AC3E}">
        <p14:creationId xmlns:p14="http://schemas.microsoft.com/office/powerpoint/2010/main" val="238149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469105"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下圖為訓練後</a:t>
            </a: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個月的階段</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中，不同駕駛經驗和有無受過訓練駕駛員，在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每秒掃視車內持續時間的百分比</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7CA473A7-06A9-4BE8-8107-D08A13063E73}"/>
              </a:ext>
            </a:extLst>
          </p:cNvPr>
          <p:cNvSpPr/>
          <p:nvPr/>
        </p:nvSpPr>
        <p:spPr>
          <a:xfrm>
            <a:off x="166635" y="2516632"/>
            <a:ext cx="7514325"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安慰劑培訓的新手駕駛員在每個閾值處的時間比例，比安慰劑培訓的有經驗駕駛員還要長。</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115A8B7E-2A38-4D5C-A442-F171B699B419}"/>
              </a:ext>
            </a:extLst>
          </p:cNvPr>
          <p:cNvSpPr/>
          <p:nvPr/>
        </p:nvSpPr>
        <p:spPr>
          <a:xfrm>
            <a:off x="166634" y="3787744"/>
            <a:ext cx="7514326" cy="3108543"/>
          </a:xfrm>
          <a:prstGeom prst="rect">
            <a:avLst/>
          </a:prstGeom>
        </p:spPr>
        <p:txBody>
          <a:bodyPr wrap="square">
            <a:spAutoFit/>
          </a:bodyPr>
          <a:lstStyle/>
          <a:p>
            <a:pPr marL="45720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訓練後的新手駕駛員，在</a:t>
            </a: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個月後的培訓效果與安慰劑訓練相比，變得更加強大和顯著。</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安慰劑訓練的新手駕駛員（</a:t>
            </a:r>
            <a:r>
              <a:rPr lang="en-US" altLang="zh-TW" sz="2800" b="1" dirty="0">
                <a:solidFill>
                  <a:prstClr val="black"/>
                </a:solidFill>
                <a:latin typeface="微軟正黑體" panose="020B0604030504040204" pitchFamily="34" charset="-120"/>
                <a:ea typeface="微軟正黑體" panose="020B0604030504040204" pitchFamily="34" charset="-120"/>
              </a:rPr>
              <a:t>29</a:t>
            </a:r>
            <a:r>
              <a:rPr lang="zh-TW" altLang="en-US" sz="2800" b="1" dirty="0">
                <a:solidFill>
                  <a:prstClr val="black"/>
                </a:solidFill>
                <a:latin typeface="微軟正黑體" panose="020B0604030504040204" pitchFamily="34" charset="-120"/>
                <a:ea typeface="微軟正黑體" panose="020B0604030504040204" pitchFamily="34" charset="-120"/>
              </a:rPr>
              <a:t>％）和</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訓練的新手駕駛員（</a:t>
            </a:r>
            <a:r>
              <a:rPr lang="en-US" altLang="zh-TW" sz="2800" b="1" dirty="0">
                <a:solidFill>
                  <a:prstClr val="black"/>
                </a:solidFill>
                <a:latin typeface="微軟正黑體" panose="020B0604030504040204" pitchFamily="34" charset="-120"/>
                <a:ea typeface="微軟正黑體" panose="020B0604030504040204" pitchFamily="34" charset="-120"/>
              </a:rPr>
              <a:t>19</a:t>
            </a:r>
            <a:r>
              <a:rPr lang="zh-TW" altLang="en-US" sz="2800" b="1" dirty="0">
                <a:solidFill>
                  <a:prstClr val="black"/>
                </a:solidFill>
                <a:latin typeface="微軟正黑體" panose="020B0604030504040204" pitchFamily="34" charset="-120"/>
                <a:ea typeface="微軟正黑體" panose="020B0604030504040204" pitchFamily="34" charset="-120"/>
              </a:rPr>
              <a:t>％）之間，在</a:t>
            </a:r>
            <a:r>
              <a:rPr lang="en-US" altLang="zh-TW" sz="2800" b="1" dirty="0">
                <a:solidFill>
                  <a:prstClr val="black"/>
                </a:solidFill>
                <a:latin typeface="微軟正黑體" panose="020B0604030504040204" pitchFamily="34" charset="-120"/>
                <a:ea typeface="微軟正黑體" panose="020B0604030504040204" pitchFamily="34" charset="-120"/>
              </a:rPr>
              <a:t>2 s</a:t>
            </a:r>
            <a:r>
              <a:rPr lang="zh-TW" altLang="en-US" sz="2800" b="1" dirty="0">
                <a:solidFill>
                  <a:prstClr val="black"/>
                </a:solidFill>
                <a:latin typeface="微軟正黑體" panose="020B0604030504040204" pitchFamily="34" charset="-120"/>
                <a:ea typeface="微軟正黑體" panose="020B0604030504040204" pitchFamily="34" charset="-120"/>
              </a:rPr>
              <a:t>閾值的掃視百分比有顯著的不同</a:t>
            </a:r>
            <a:r>
              <a:rPr lang="en-US" altLang="zh-TW" sz="2800" b="1" dirty="0">
                <a:solidFill>
                  <a:prstClr val="black"/>
                </a:solidFill>
                <a:latin typeface="微軟正黑體" panose="020B0604030504040204" pitchFamily="34" charset="-120"/>
                <a:ea typeface="微軟正黑體" panose="020B0604030504040204" pitchFamily="34" charset="-120"/>
              </a:rPr>
              <a:t>[t</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38</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 2.48</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p = .02]</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pic>
        <p:nvPicPr>
          <p:cNvPr id="3" name="圖片 2">
            <a:extLst>
              <a:ext uri="{FF2B5EF4-FFF2-40B4-BE49-F238E27FC236}">
                <a16:creationId xmlns:a16="http://schemas.microsoft.com/office/drawing/2014/main" id="{1E0FEA26-FC67-431B-AF53-935B6DE89950}"/>
              </a:ext>
            </a:extLst>
          </p:cNvPr>
          <p:cNvPicPr>
            <a:picLocks noChangeAspect="1"/>
          </p:cNvPicPr>
          <p:nvPr/>
        </p:nvPicPr>
        <p:blipFill>
          <a:blip r:embed="rId3"/>
          <a:stretch>
            <a:fillRect/>
          </a:stretch>
        </p:blipFill>
        <p:spPr>
          <a:xfrm>
            <a:off x="7680960" y="2502925"/>
            <a:ext cx="4511040" cy="4126475"/>
          </a:xfrm>
          <a:prstGeom prst="rect">
            <a:avLst/>
          </a:prstGeom>
        </p:spPr>
      </p:pic>
    </p:spTree>
    <p:extLst>
      <p:ext uri="{BB962C8B-B14F-4D97-AF65-F5344CB8AC3E}">
        <p14:creationId xmlns:p14="http://schemas.microsoft.com/office/powerpoint/2010/main" val="2418238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5" y="1548818"/>
            <a:ext cx="11469105"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下圖為訓練後</a:t>
            </a: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個月的階段</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中，不同駕駛經驗和有無受過訓練駕駛員，在</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每秒掃視車內持續時間的百分比</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7CA473A7-06A9-4BE8-8107-D08A13063E73}"/>
              </a:ext>
            </a:extLst>
          </p:cNvPr>
          <p:cNvSpPr/>
          <p:nvPr/>
        </p:nvSpPr>
        <p:spPr>
          <a:xfrm>
            <a:off x="220519" y="2605392"/>
            <a:ext cx="6942825" cy="1815882"/>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安慰劑訓練的新手駕駛員</a:t>
            </a:r>
            <a:r>
              <a:rPr lang="en-US" altLang="zh-TW" sz="2800" b="1" dirty="0">
                <a:solidFill>
                  <a:prstClr val="black"/>
                </a:solidFill>
                <a:latin typeface="微軟正黑體" panose="020B0604030504040204" pitchFamily="34" charset="-120"/>
                <a:ea typeface="微軟正黑體" panose="020B0604030504040204" pitchFamily="34" charset="-120"/>
              </a:rPr>
              <a:t>(79%)</a:t>
            </a:r>
            <a:r>
              <a:rPr lang="zh-TW" altLang="en-US" sz="2800" b="1" dirty="0">
                <a:solidFill>
                  <a:prstClr val="black"/>
                </a:solidFill>
                <a:latin typeface="微軟正黑體" panose="020B0604030504040204" pitchFamily="34" charset="-120"/>
                <a:ea typeface="微軟正黑體" panose="020B0604030504040204" pitchFamily="34" charset="-120"/>
              </a:rPr>
              <a:t>與</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訓練後的新手駕駛員</a:t>
            </a:r>
            <a:r>
              <a:rPr lang="en-US" altLang="zh-TW" sz="2800" b="1" dirty="0">
                <a:solidFill>
                  <a:prstClr val="black"/>
                </a:solidFill>
                <a:latin typeface="微軟正黑體" panose="020B0604030504040204" pitchFamily="34" charset="-120"/>
                <a:ea typeface="微軟正黑體" panose="020B0604030504040204" pitchFamily="34" charset="-120"/>
              </a:rPr>
              <a:t>(61%)</a:t>
            </a:r>
            <a:r>
              <a:rPr lang="zh-TW" altLang="en-US" sz="2800" b="1" dirty="0">
                <a:solidFill>
                  <a:prstClr val="black"/>
                </a:solidFill>
                <a:latin typeface="微軟正黑體" panose="020B0604030504040204" pitchFamily="34" charset="-120"/>
                <a:ea typeface="微軟正黑體" panose="020B0604030504040204" pitchFamily="34" charset="-120"/>
              </a:rPr>
              <a:t>，在最大掃視任務時間大於</a:t>
            </a:r>
            <a:r>
              <a:rPr lang="en-US" altLang="zh-TW" sz="2800" b="1" dirty="0">
                <a:solidFill>
                  <a:prstClr val="black"/>
                </a:solidFill>
                <a:latin typeface="微軟正黑體" panose="020B0604030504040204" pitchFamily="34" charset="-120"/>
                <a:ea typeface="微軟正黑體" panose="020B0604030504040204" pitchFamily="34" charset="-120"/>
              </a:rPr>
              <a:t>2.0s</a:t>
            </a:r>
            <a:r>
              <a:rPr lang="zh-TW" altLang="en-US" sz="2800" b="1" dirty="0">
                <a:solidFill>
                  <a:prstClr val="black"/>
                </a:solidFill>
                <a:latin typeface="微軟正黑體" panose="020B0604030504040204" pitchFamily="34" charset="-120"/>
                <a:ea typeface="微軟正黑體" panose="020B0604030504040204" pitchFamily="34" charset="-120"/>
              </a:rPr>
              <a:t>的百分比上有顯著差異</a:t>
            </a:r>
            <a:r>
              <a:rPr lang="en-US" altLang="zh-TW" sz="2800" b="1" dirty="0">
                <a:solidFill>
                  <a:prstClr val="black"/>
                </a:solidFill>
                <a:latin typeface="微軟正黑體" panose="020B0604030504040204" pitchFamily="34" charset="-120"/>
                <a:ea typeface="微軟正黑體" panose="020B0604030504040204" pitchFamily="34" charset="-120"/>
              </a:rPr>
              <a:t>(t</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38</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 2.61</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p = .01)</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115A8B7E-2A38-4D5C-A442-F171B699B419}"/>
              </a:ext>
            </a:extLst>
          </p:cNvPr>
          <p:cNvSpPr/>
          <p:nvPr/>
        </p:nvSpPr>
        <p:spPr>
          <a:xfrm>
            <a:off x="166634" y="4577392"/>
            <a:ext cx="7514326" cy="954107"/>
          </a:xfrm>
          <a:prstGeom prst="rect">
            <a:avLst/>
          </a:prstGeom>
        </p:spPr>
        <p:txBody>
          <a:bodyPr wrap="square">
            <a:spAutoFit/>
          </a:bodyPr>
          <a:lstStyle/>
          <a:p>
            <a:pPr marL="45720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訓練後的新手駕駛員在第</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階段的表現與經驗豐富駕駛員的表現極為相似。</a:t>
            </a:r>
          </a:p>
        </p:txBody>
      </p:sp>
      <p:pic>
        <p:nvPicPr>
          <p:cNvPr id="3" name="圖片 2">
            <a:extLst>
              <a:ext uri="{FF2B5EF4-FFF2-40B4-BE49-F238E27FC236}">
                <a16:creationId xmlns:a16="http://schemas.microsoft.com/office/drawing/2014/main" id="{1E0FEA26-FC67-431B-AF53-935B6DE89950}"/>
              </a:ext>
            </a:extLst>
          </p:cNvPr>
          <p:cNvPicPr>
            <a:picLocks noChangeAspect="1"/>
          </p:cNvPicPr>
          <p:nvPr/>
        </p:nvPicPr>
        <p:blipFill>
          <a:blip r:embed="rId3"/>
          <a:stretch>
            <a:fillRect/>
          </a:stretch>
        </p:blipFill>
        <p:spPr>
          <a:xfrm>
            <a:off x="7680960" y="2502925"/>
            <a:ext cx="4511040" cy="4126475"/>
          </a:xfrm>
          <a:prstGeom prst="rect">
            <a:avLst/>
          </a:prstGeom>
        </p:spPr>
      </p:pic>
    </p:spTree>
    <p:extLst>
      <p:ext uri="{BB962C8B-B14F-4D97-AF65-F5344CB8AC3E}">
        <p14:creationId xmlns:p14="http://schemas.microsoft.com/office/powerpoint/2010/main" val="235089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66630" y="1367042"/>
            <a:ext cx="11519843"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經過</a:t>
            </a:r>
            <a:r>
              <a:rPr lang="en-US" altLang="zh-TW" sz="2800" b="1" dirty="0">
                <a:solidFill>
                  <a:prstClr val="black"/>
                </a:solidFill>
                <a:highlight>
                  <a:srgbClr val="F7C09B"/>
                </a:highlight>
                <a:latin typeface="微軟正黑體" panose="020B0604030504040204" pitchFamily="34" charset="-120"/>
                <a:ea typeface="微軟正黑體" panose="020B0604030504040204" pitchFamily="34" charset="-120"/>
              </a:rPr>
              <a:t>FOCAL</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培訓</a:t>
            </a:r>
            <a:r>
              <a:rPr lang="zh-TW" altLang="en-US" sz="2800" b="1" dirty="0">
                <a:solidFill>
                  <a:prstClr val="black"/>
                </a:solidFill>
                <a:latin typeface="微軟正黑體" panose="020B0604030504040204" pitchFamily="34" charset="-120"/>
                <a:ea typeface="微軟正黑體" panose="020B0604030504040204" pitchFamily="34" charset="-120"/>
              </a:rPr>
              <a:t>的</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新手駕駛員</a:t>
            </a:r>
            <a:r>
              <a:rPr lang="zh-TW" altLang="en-US" sz="2800" b="1" dirty="0">
                <a:solidFill>
                  <a:prstClr val="black"/>
                </a:solidFill>
                <a:latin typeface="微軟正黑體" panose="020B0604030504040204" pitchFamily="34" charset="-120"/>
                <a:ea typeface="微軟正黑體" panose="020B0604030504040204" pitchFamily="34" charset="-120"/>
              </a:rPr>
              <a:t>中，超過</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a:solidFill>
                  <a:prstClr val="black"/>
                </a:solidFill>
                <a:latin typeface="微軟正黑體" panose="020B0604030504040204" pitchFamily="34" charset="-120"/>
                <a:ea typeface="微軟正黑體" panose="020B0604030504040204" pitchFamily="34" charset="-120"/>
              </a:rPr>
              <a:t>s</a:t>
            </a:r>
            <a:r>
              <a:rPr lang="zh-TW" altLang="en-US" sz="2800" b="1" dirty="0">
                <a:solidFill>
                  <a:prstClr val="black"/>
                </a:solidFill>
                <a:latin typeface="微軟正黑體" panose="020B0604030504040204" pitchFamily="34" charset="-120"/>
                <a:ea typeface="微軟正黑體" panose="020B0604030504040204" pitchFamily="34" charset="-120"/>
              </a:rPr>
              <a:t>的掃視百分比降低了</a:t>
            </a:r>
            <a:r>
              <a:rPr lang="en-US" altLang="zh-TW" sz="2800" b="1" dirty="0">
                <a:solidFill>
                  <a:prstClr val="black"/>
                </a:solidFill>
                <a:latin typeface="微軟正黑體" panose="020B0604030504040204" pitchFamily="34" charset="-120"/>
                <a:ea typeface="微軟正黑體" panose="020B0604030504040204" pitchFamily="34" charset="-120"/>
              </a:rPr>
              <a:t>6</a:t>
            </a:r>
            <a:r>
              <a:rPr lang="zh-TW" altLang="en-US" sz="2800" b="1" dirty="0">
                <a:solidFill>
                  <a:prstClr val="black"/>
                </a:solidFill>
                <a:latin typeface="微軟正黑體" panose="020B0604030504040204" pitchFamily="34" charset="-120"/>
                <a:ea typeface="微軟正黑體" panose="020B0604030504040204" pitchFamily="34" charset="-120"/>
              </a:rPr>
              <a:t>個百分點，之間的</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差異接近顯著性</a:t>
            </a:r>
            <a:r>
              <a:rPr lang="en-US" altLang="zh-TW" sz="2800" b="1" dirty="0">
                <a:solidFill>
                  <a:prstClr val="black"/>
                </a:solidFill>
                <a:latin typeface="微軟正黑體" panose="020B0604030504040204" pitchFamily="34" charset="-120"/>
                <a:ea typeface="微軟正黑體" panose="020B0604030504040204" pitchFamily="34" charset="-120"/>
              </a:rPr>
              <a:t>(t</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19</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 1.9</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p = .07)</a:t>
            </a: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第一階段的</a:t>
            </a:r>
            <a:r>
              <a:rPr lang="en-US" altLang="zh-TW" sz="2800" b="1" dirty="0">
                <a:solidFill>
                  <a:prstClr val="black"/>
                </a:solidFill>
                <a:latin typeface="微軟正黑體" panose="020B0604030504040204" pitchFamily="34" charset="-120"/>
                <a:ea typeface="微軟正黑體" panose="020B0604030504040204" pitchFamily="34" charset="-120"/>
              </a:rPr>
              <a:t>25</a:t>
            </a:r>
            <a:r>
              <a:rPr lang="zh-TW" altLang="en-US" sz="2800" b="1" dirty="0">
                <a:solidFill>
                  <a:prstClr val="black"/>
                </a:solidFill>
                <a:latin typeface="微軟正黑體" panose="020B0604030504040204" pitchFamily="34" charset="-120"/>
                <a:ea typeface="微軟正黑體" panose="020B0604030504040204" pitchFamily="34" charset="-120"/>
              </a:rPr>
              <a:t>％降至第二階段的</a:t>
            </a:r>
            <a:r>
              <a:rPr lang="en-US" altLang="zh-TW" sz="2800" b="1" dirty="0">
                <a:solidFill>
                  <a:prstClr val="black"/>
                </a:solidFill>
                <a:latin typeface="微軟正黑體" panose="020B0604030504040204" pitchFamily="34" charset="-120"/>
                <a:ea typeface="微軟正黑體" panose="020B0604030504040204" pitchFamily="34" charset="-120"/>
              </a:rPr>
              <a:t>19</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
        <p:nvSpPr>
          <p:cNvPr id="9" name="矩形 8">
            <a:extLst>
              <a:ext uri="{FF2B5EF4-FFF2-40B4-BE49-F238E27FC236}">
                <a16:creationId xmlns:a16="http://schemas.microsoft.com/office/drawing/2014/main" id="{1BAE2BDD-5A04-4372-A943-CA083A976911}"/>
              </a:ext>
            </a:extLst>
          </p:cNvPr>
          <p:cNvSpPr/>
          <p:nvPr/>
        </p:nvSpPr>
        <p:spPr>
          <a:xfrm>
            <a:off x="166630" y="2731537"/>
            <a:ext cx="11519843"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經過</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安慰劑培訓</a:t>
            </a:r>
            <a:r>
              <a:rPr lang="zh-TW" altLang="en-US" sz="2800" b="1" dirty="0">
                <a:solidFill>
                  <a:prstClr val="black"/>
                </a:solidFill>
                <a:latin typeface="微軟正黑體" panose="020B0604030504040204" pitchFamily="34" charset="-120"/>
                <a:ea typeface="微軟正黑體" panose="020B0604030504040204" pitchFamily="34" charset="-120"/>
              </a:rPr>
              <a:t>的新手駕駛員中，超過</a:t>
            </a:r>
            <a:r>
              <a:rPr lang="en-US" altLang="zh-TW" sz="2800" b="1" dirty="0">
                <a:solidFill>
                  <a:prstClr val="black"/>
                </a:solidFill>
                <a:latin typeface="微軟正黑體" panose="020B0604030504040204" pitchFamily="34" charset="-120"/>
                <a:ea typeface="微軟正黑體" panose="020B0604030504040204" pitchFamily="34" charset="-120"/>
              </a:rPr>
              <a:t>2 s</a:t>
            </a:r>
            <a:r>
              <a:rPr lang="zh-TW" altLang="en-US" sz="2800" b="1" dirty="0">
                <a:solidFill>
                  <a:prstClr val="black"/>
                </a:solidFill>
                <a:latin typeface="微軟正黑體" panose="020B0604030504040204" pitchFamily="34" charset="-120"/>
                <a:ea typeface="微軟正黑體" panose="020B0604030504040204" pitchFamily="34" charset="-120"/>
              </a:rPr>
              <a:t>的掃視百分比降低了</a:t>
            </a: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個百分點，但是之間</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沒有顯著差異</a:t>
            </a:r>
            <a:r>
              <a:rPr lang="en-US" altLang="zh-TW" sz="2800" b="1" dirty="0">
                <a:solidFill>
                  <a:prstClr val="black"/>
                </a:solidFill>
                <a:latin typeface="微軟正黑體" panose="020B0604030504040204" pitchFamily="34" charset="-120"/>
                <a:ea typeface="微軟正黑體" panose="020B0604030504040204" pitchFamily="34" charset="-120"/>
              </a:rPr>
              <a:t>(t</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19</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 1.35</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p = .19)</a:t>
            </a:r>
            <a:r>
              <a:rPr lang="zh-TW" altLang="en-US" sz="2800" b="1" dirty="0">
                <a:solidFill>
                  <a:prstClr val="black"/>
                </a:solidFill>
                <a:latin typeface="微軟正黑體" panose="020B0604030504040204" pitchFamily="34" charset="-120"/>
                <a:ea typeface="微軟正黑體" panose="020B0604030504040204" pitchFamily="34" charset="-120"/>
              </a:rPr>
              <a:t>。</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第一階段的</a:t>
            </a:r>
            <a:r>
              <a:rPr lang="en-US" altLang="zh-TW" sz="2800" b="1" dirty="0">
                <a:solidFill>
                  <a:prstClr val="black"/>
                </a:solidFill>
                <a:latin typeface="微軟正黑體" panose="020B0604030504040204" pitchFamily="34" charset="-120"/>
                <a:ea typeface="微軟正黑體" panose="020B0604030504040204" pitchFamily="34" charset="-120"/>
              </a:rPr>
              <a:t>33</a:t>
            </a:r>
            <a:r>
              <a:rPr lang="zh-TW" altLang="en-US" sz="2800" b="1" dirty="0">
                <a:solidFill>
                  <a:prstClr val="black"/>
                </a:solidFill>
                <a:latin typeface="微軟正黑體" panose="020B0604030504040204" pitchFamily="34" charset="-120"/>
                <a:ea typeface="微軟正黑體" panose="020B0604030504040204" pitchFamily="34" charset="-120"/>
              </a:rPr>
              <a:t>％降至第二階段的</a:t>
            </a:r>
            <a:r>
              <a:rPr lang="en-US" altLang="zh-TW" sz="2800" b="1" dirty="0">
                <a:solidFill>
                  <a:prstClr val="black"/>
                </a:solidFill>
                <a:latin typeface="微軟正黑體" panose="020B0604030504040204" pitchFamily="34" charset="-120"/>
                <a:ea typeface="微軟正黑體" panose="020B0604030504040204" pitchFamily="34" charset="-120"/>
              </a:rPr>
              <a:t>29</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
        <p:nvSpPr>
          <p:cNvPr id="12" name="矩形 11">
            <a:extLst>
              <a:ext uri="{FF2B5EF4-FFF2-40B4-BE49-F238E27FC236}">
                <a16:creationId xmlns:a16="http://schemas.microsoft.com/office/drawing/2014/main" id="{E0DD78D0-929D-49B9-B9E7-1AA6507D8135}"/>
              </a:ext>
            </a:extLst>
          </p:cNvPr>
          <p:cNvSpPr/>
          <p:nvPr/>
        </p:nvSpPr>
        <p:spPr>
          <a:xfrm>
            <a:off x="166630" y="5460527"/>
            <a:ext cx="11519843"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經過</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安慰劑培訓</a:t>
            </a:r>
            <a:r>
              <a:rPr lang="zh-TW" altLang="en-US" sz="2800" b="1" dirty="0">
                <a:solidFill>
                  <a:prstClr val="black"/>
                </a:solidFill>
                <a:latin typeface="微軟正黑體" panose="020B0604030504040204" pitchFamily="34" charset="-120"/>
                <a:ea typeface="微軟正黑體" panose="020B0604030504040204" pitchFamily="34" charset="-120"/>
              </a:rPr>
              <a:t>的有經驗駕駛員中，</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2</a:t>
            </a:r>
            <a:r>
              <a:rPr lang="en-US" altLang="zh-TW" sz="2800" b="1" dirty="0">
                <a:solidFill>
                  <a:prstClr val="black"/>
                </a:solidFill>
                <a:latin typeface="微軟正黑體" panose="020B0604030504040204" pitchFamily="34" charset="-120"/>
                <a:ea typeface="微軟正黑體" panose="020B0604030504040204" pitchFamily="34" charset="-120"/>
              </a:rPr>
              <a:t> (mean = 0.17, SD = 13)</a:t>
            </a:r>
            <a:r>
              <a:rPr lang="zh-TW" altLang="en-US" sz="2800" b="1" dirty="0">
                <a:solidFill>
                  <a:prstClr val="black"/>
                </a:solidFill>
                <a:latin typeface="微軟正黑體" panose="020B0604030504040204" pitchFamily="34" charset="-120"/>
                <a:ea typeface="微軟正黑體" panose="020B0604030504040204" pitchFamily="34" charset="-120"/>
              </a:rPr>
              <a:t>超過</a:t>
            </a:r>
            <a:r>
              <a:rPr lang="en-US" altLang="zh-TW" sz="2800" b="1" dirty="0">
                <a:solidFill>
                  <a:prstClr val="black"/>
                </a:solidFill>
                <a:latin typeface="微軟正黑體" panose="020B0604030504040204" pitchFamily="34" charset="-120"/>
                <a:ea typeface="微軟正黑體" panose="020B0604030504040204" pitchFamily="34" charset="-120"/>
              </a:rPr>
              <a:t>2 s</a:t>
            </a:r>
            <a:r>
              <a:rPr lang="zh-TW" altLang="en-US" sz="2800" b="1" dirty="0">
                <a:solidFill>
                  <a:prstClr val="black"/>
                </a:solidFill>
                <a:latin typeface="微軟正黑體" panose="020B0604030504040204" pitchFamily="34" charset="-120"/>
                <a:ea typeface="微軟正黑體" panose="020B0604030504040204" pitchFamily="34" charset="-120"/>
              </a:rPr>
              <a:t>的掃視百分比</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高於階段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1 </a:t>
            </a:r>
            <a:r>
              <a:rPr lang="en-US" altLang="zh-TW" sz="2800" b="1" dirty="0">
                <a:solidFill>
                  <a:prstClr val="black"/>
                </a:solidFill>
                <a:latin typeface="微軟正黑體" panose="020B0604030504040204" pitchFamily="34" charset="-120"/>
                <a:ea typeface="微軟正黑體" panose="020B0604030504040204" pitchFamily="34" charset="-120"/>
              </a:rPr>
              <a:t>(mean = 0.12, SD = 0.10)</a:t>
            </a:r>
            <a:r>
              <a:rPr lang="zh-TW" altLang="en-US" sz="2800" b="1" dirty="0">
                <a:solidFill>
                  <a:prstClr val="black"/>
                </a:solidFill>
                <a:latin typeface="微軟正黑體" panose="020B0604030504040204" pitchFamily="34" charset="-120"/>
                <a:ea typeface="微軟正黑體" panose="020B0604030504040204" pitchFamily="34" charset="-120"/>
              </a:rPr>
              <a:t>，但是之間</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沒有顯著差異</a:t>
            </a:r>
            <a:r>
              <a:rPr lang="en-US" altLang="zh-TW" sz="2800" b="1" dirty="0">
                <a:solidFill>
                  <a:prstClr val="black"/>
                </a:solidFill>
                <a:latin typeface="微軟正黑體" panose="020B0604030504040204" pitchFamily="34" charset="-120"/>
                <a:ea typeface="微軟正黑體" panose="020B0604030504040204" pitchFamily="34" charset="-120"/>
              </a:rPr>
              <a:t>(t(19) = −1.66, p = .11)</a:t>
            </a:r>
          </a:p>
        </p:txBody>
      </p:sp>
      <p:sp>
        <p:nvSpPr>
          <p:cNvPr id="14" name="矩形 13">
            <a:extLst>
              <a:ext uri="{FF2B5EF4-FFF2-40B4-BE49-F238E27FC236}">
                <a16:creationId xmlns:a16="http://schemas.microsoft.com/office/drawing/2014/main" id="{C2DCF13B-47A9-44FF-8CF4-2040B89DE54D}"/>
              </a:ext>
            </a:extLst>
          </p:cNvPr>
          <p:cNvSpPr/>
          <p:nvPr/>
        </p:nvSpPr>
        <p:spPr>
          <a:xfrm>
            <a:off x="166630" y="4096032"/>
            <a:ext cx="11519843"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經過</a:t>
            </a:r>
            <a:r>
              <a:rPr lang="en-US" altLang="zh-TW" sz="2800" b="1" dirty="0">
                <a:solidFill>
                  <a:prstClr val="black"/>
                </a:solidFill>
                <a:highlight>
                  <a:srgbClr val="F7C09B"/>
                </a:highlight>
                <a:latin typeface="微軟正黑體" panose="020B0604030504040204" pitchFamily="34" charset="-120"/>
                <a:ea typeface="微軟正黑體" panose="020B0604030504040204" pitchFamily="34" charset="-120"/>
              </a:rPr>
              <a:t>FOCAL</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培訓</a:t>
            </a:r>
            <a:r>
              <a:rPr lang="zh-TW" altLang="en-US" sz="2800" b="1" dirty="0">
                <a:solidFill>
                  <a:prstClr val="black"/>
                </a:solidFill>
                <a:latin typeface="微軟正黑體" panose="020B0604030504040204" pitchFamily="34" charset="-120"/>
                <a:ea typeface="微軟正黑體" panose="020B0604030504040204" pitchFamily="34" charset="-120"/>
              </a:rPr>
              <a:t>的</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有經驗駕駛員</a:t>
            </a:r>
            <a:r>
              <a:rPr lang="zh-TW" altLang="en-US" sz="2800" b="1" dirty="0">
                <a:solidFill>
                  <a:prstClr val="black"/>
                </a:solidFill>
                <a:latin typeface="微軟正黑體" panose="020B0604030504040204" pitchFamily="34" charset="-120"/>
                <a:ea typeface="微軟正黑體" panose="020B0604030504040204" pitchFamily="34" charset="-120"/>
              </a:rPr>
              <a:t>中，</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2</a:t>
            </a:r>
            <a:r>
              <a:rPr lang="en-US" altLang="zh-TW" sz="2800" b="1" dirty="0">
                <a:solidFill>
                  <a:prstClr val="black"/>
                </a:solidFill>
                <a:latin typeface="微軟正黑體" panose="020B0604030504040204" pitchFamily="34" charset="-120"/>
                <a:ea typeface="微軟正黑體" panose="020B0604030504040204" pitchFamily="34" charset="-120"/>
              </a:rPr>
              <a:t> (mean = 0.19, SD = 0.13)</a:t>
            </a:r>
            <a:r>
              <a:rPr lang="zh-TW" altLang="en-US" sz="2800" b="1" dirty="0">
                <a:solidFill>
                  <a:prstClr val="black"/>
                </a:solidFill>
                <a:latin typeface="微軟正黑體" panose="020B0604030504040204" pitchFamily="34" charset="-120"/>
                <a:ea typeface="微軟正黑體" panose="020B0604030504040204" pitchFamily="34" charset="-120"/>
              </a:rPr>
              <a:t>超過</a:t>
            </a:r>
            <a:r>
              <a:rPr lang="en-US" altLang="zh-TW" sz="2800" b="1" dirty="0">
                <a:solidFill>
                  <a:prstClr val="black"/>
                </a:solidFill>
                <a:latin typeface="微軟正黑體" panose="020B0604030504040204" pitchFamily="34" charset="-120"/>
                <a:ea typeface="微軟正黑體" panose="020B0604030504040204" pitchFamily="34" charset="-120"/>
              </a:rPr>
              <a:t>2 s</a:t>
            </a:r>
            <a:r>
              <a:rPr lang="zh-TW" altLang="en-US" sz="2800" b="1" dirty="0">
                <a:solidFill>
                  <a:prstClr val="black"/>
                </a:solidFill>
                <a:latin typeface="微軟正黑體" panose="020B0604030504040204" pitchFamily="34" charset="-120"/>
                <a:ea typeface="微軟正黑體" panose="020B0604030504040204" pitchFamily="34" charset="-120"/>
              </a:rPr>
              <a:t>的掃視百分比</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高於階段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1 </a:t>
            </a:r>
            <a:r>
              <a:rPr lang="en-US" altLang="zh-TW" sz="2800" b="1" dirty="0">
                <a:solidFill>
                  <a:prstClr val="black"/>
                </a:solidFill>
                <a:latin typeface="微軟正黑體" panose="020B0604030504040204" pitchFamily="34" charset="-120"/>
                <a:ea typeface="微軟正黑體" panose="020B0604030504040204" pitchFamily="34" charset="-120"/>
              </a:rPr>
              <a:t>(mean = 0.13, SD = 0.13)</a:t>
            </a:r>
            <a:r>
              <a:rPr lang="zh-TW" altLang="en-US" sz="2800" b="1" dirty="0">
                <a:solidFill>
                  <a:prstClr val="black"/>
                </a:solidFill>
                <a:latin typeface="微軟正黑體" panose="020B0604030504040204" pitchFamily="34" charset="-120"/>
                <a:ea typeface="微軟正黑體" panose="020B0604030504040204" pitchFamily="34" charset="-120"/>
              </a:rPr>
              <a:t>，他們之間</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有顯著差異</a:t>
            </a:r>
            <a:r>
              <a:rPr lang="en-US" altLang="zh-TW" sz="2800" b="1" dirty="0">
                <a:solidFill>
                  <a:prstClr val="black"/>
                </a:solidFill>
                <a:latin typeface="微軟正黑體" panose="020B0604030504040204" pitchFamily="34" charset="-120"/>
                <a:ea typeface="微軟正黑體" panose="020B0604030504040204" pitchFamily="34" charset="-120"/>
              </a:rPr>
              <a:t>(t(18) = −3.34, p &lt; .001)</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1552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124975" y="1367042"/>
            <a:ext cx="11942050"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經過</a:t>
            </a:r>
            <a:r>
              <a:rPr lang="en-US" altLang="zh-TW" sz="2800" b="1" dirty="0">
                <a:solidFill>
                  <a:prstClr val="black"/>
                </a:solidFill>
                <a:highlight>
                  <a:srgbClr val="F7C09B"/>
                </a:highlight>
                <a:latin typeface="微軟正黑體" panose="020B0604030504040204" pitchFamily="34" charset="-120"/>
                <a:ea typeface="微軟正黑體" panose="020B0604030504040204" pitchFamily="34" charset="-120"/>
              </a:rPr>
              <a:t>FOCAL</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培訓</a:t>
            </a:r>
            <a:r>
              <a:rPr lang="zh-TW" altLang="en-US" sz="2800" b="1" dirty="0">
                <a:solidFill>
                  <a:prstClr val="black"/>
                </a:solidFill>
                <a:latin typeface="微軟正黑體" panose="020B0604030504040204" pitchFamily="34" charset="-120"/>
                <a:ea typeface="微軟正黑體" panose="020B0604030504040204" pitchFamily="34" charset="-120"/>
              </a:rPr>
              <a:t>的</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新手駕駛員</a:t>
            </a:r>
            <a:r>
              <a:rPr lang="zh-TW" altLang="en-US" sz="2800" b="1" dirty="0">
                <a:solidFill>
                  <a:prstClr val="black"/>
                </a:solidFill>
                <a:latin typeface="微軟正黑體" panose="020B0604030504040204" pitchFamily="34" charset="-120"/>
                <a:ea typeface="微軟正黑體" panose="020B0604030504040204" pitchFamily="34" charset="-120"/>
              </a:rPr>
              <a:t>中，</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1</a:t>
            </a:r>
            <a:r>
              <a:rPr lang="en-US" altLang="zh-TW" sz="2800" b="1" dirty="0">
                <a:solidFill>
                  <a:prstClr val="black"/>
                </a:solidFill>
                <a:latin typeface="微軟正黑體" panose="020B0604030504040204" pitchFamily="34" charset="-120"/>
                <a:ea typeface="微軟正黑體" panose="020B0604030504040204" pitchFamily="34" charset="-120"/>
              </a:rPr>
              <a:t> (mean = 0.74, SD = 0.26)</a:t>
            </a:r>
            <a:r>
              <a:rPr lang="zh-TW" altLang="en-US" sz="2800" b="1" dirty="0">
                <a:solidFill>
                  <a:prstClr val="black"/>
                </a:solidFill>
                <a:latin typeface="微軟正黑體" panose="020B0604030504040204" pitchFamily="34" charset="-120"/>
                <a:ea typeface="微軟正黑體" panose="020B0604030504040204" pitchFamily="34" charset="-120"/>
              </a:rPr>
              <a:t>與</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2</a:t>
            </a:r>
            <a:r>
              <a:rPr lang="en-US" altLang="zh-TW" sz="2800" b="1" dirty="0">
                <a:solidFill>
                  <a:prstClr val="black"/>
                </a:solidFill>
                <a:latin typeface="微軟正黑體" panose="020B0604030504040204" pitchFamily="34" charset="-120"/>
                <a:ea typeface="微軟正黑體" panose="020B0604030504040204" pitchFamily="34" charset="-120"/>
              </a:rPr>
              <a:t>(mean = 0.61, SD = 0.28)</a:t>
            </a:r>
            <a:r>
              <a:rPr lang="zh-TW" altLang="en-US" sz="2800" b="1" dirty="0">
                <a:solidFill>
                  <a:prstClr val="black"/>
                </a:solidFill>
                <a:latin typeface="微軟正黑體" panose="020B0604030504040204" pitchFamily="34" charset="-120"/>
                <a:ea typeface="微軟正黑體" panose="020B0604030504040204" pitchFamily="34" charset="-120"/>
              </a:rPr>
              <a:t>在最大掃視任務時間大於</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a:solidFill>
                  <a:prstClr val="black"/>
                </a:solidFill>
                <a:latin typeface="微軟正黑體" panose="020B0604030504040204" pitchFamily="34" charset="-120"/>
                <a:ea typeface="微軟正黑體" panose="020B0604030504040204" pitchFamily="34" charset="-120"/>
              </a:rPr>
              <a:t>s</a:t>
            </a:r>
            <a:r>
              <a:rPr lang="zh-TW" altLang="en-US" sz="2800" b="1" dirty="0">
                <a:solidFill>
                  <a:prstClr val="black"/>
                </a:solidFill>
                <a:latin typeface="微軟正黑體" panose="020B0604030504040204" pitchFamily="34" charset="-120"/>
                <a:ea typeface="微軟正黑體" panose="020B0604030504040204" pitchFamily="34" charset="-120"/>
              </a:rPr>
              <a:t>的百分比上，</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有接近顯著的下降</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fr-FR" altLang="zh-TW" sz="2800" b="1" dirty="0">
                <a:solidFill>
                  <a:prstClr val="black"/>
                </a:solidFill>
                <a:latin typeface="微軟正黑體" panose="020B0604030504040204" pitchFamily="34" charset="-120"/>
                <a:ea typeface="微軟正黑體" panose="020B0604030504040204" pitchFamily="34" charset="-120"/>
              </a:rPr>
              <a:t>t(20) = 1.94, p = .07</a:t>
            </a:r>
            <a:r>
              <a:rPr lang="en-US" altLang="zh-TW" sz="2800" b="1" dirty="0">
                <a:solidFill>
                  <a:prstClr val="black"/>
                </a:solidFill>
                <a:latin typeface="微軟正黑體" panose="020B0604030504040204" pitchFamily="34" charset="-120"/>
                <a:ea typeface="微軟正黑體" panose="020B0604030504040204" pitchFamily="34" charset="-120"/>
              </a:rPr>
              <a:t>)</a:t>
            </a:r>
          </a:p>
        </p:txBody>
      </p:sp>
      <p:sp>
        <p:nvSpPr>
          <p:cNvPr id="9" name="矩形 8">
            <a:extLst>
              <a:ext uri="{FF2B5EF4-FFF2-40B4-BE49-F238E27FC236}">
                <a16:creationId xmlns:a16="http://schemas.microsoft.com/office/drawing/2014/main" id="{1BAE2BDD-5A04-4372-A943-CA083A976911}"/>
              </a:ext>
            </a:extLst>
          </p:cNvPr>
          <p:cNvSpPr/>
          <p:nvPr/>
        </p:nvSpPr>
        <p:spPr>
          <a:xfrm>
            <a:off x="124975" y="2861597"/>
            <a:ext cx="11519843"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經過</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安慰劑培訓</a:t>
            </a:r>
            <a:r>
              <a:rPr lang="zh-TW" altLang="en-US" sz="2800" b="1" dirty="0">
                <a:solidFill>
                  <a:prstClr val="black"/>
                </a:solidFill>
                <a:latin typeface="微軟正黑體" panose="020B0604030504040204" pitchFamily="34" charset="-120"/>
                <a:ea typeface="微軟正黑體" panose="020B0604030504040204" pitchFamily="34" charset="-120"/>
              </a:rPr>
              <a:t>的新手駕駛員中，</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1</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與階段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在最大掃視任務時間大於</a:t>
            </a:r>
            <a:r>
              <a:rPr lang="en-US" altLang="zh-TW" sz="2800" b="1" dirty="0">
                <a:solidFill>
                  <a:prstClr val="black"/>
                </a:solidFill>
                <a:latin typeface="微軟正黑體" panose="020B0604030504040204" pitchFamily="34" charset="-120"/>
                <a:ea typeface="微軟正黑體" panose="020B0604030504040204" pitchFamily="34" charset="-120"/>
              </a:rPr>
              <a:t>2.0s</a:t>
            </a:r>
            <a:r>
              <a:rPr lang="zh-TW" altLang="en-US" sz="2800" b="1" dirty="0">
                <a:solidFill>
                  <a:prstClr val="black"/>
                </a:solidFill>
                <a:latin typeface="微軟正黑體" panose="020B0604030504040204" pitchFamily="34" charset="-120"/>
                <a:ea typeface="微軟正黑體" panose="020B0604030504040204" pitchFamily="34" charset="-120"/>
              </a:rPr>
              <a:t>的百分比上，</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沒有顯著差異</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fr-FR" altLang="zh-TW" sz="2800" b="1" dirty="0">
                <a:solidFill>
                  <a:prstClr val="black"/>
                </a:solidFill>
                <a:latin typeface="微軟正黑體" panose="020B0604030504040204" pitchFamily="34" charset="-120"/>
                <a:ea typeface="微軟正黑體" panose="020B0604030504040204" pitchFamily="34" charset="-120"/>
              </a:rPr>
              <a:t>t(19) = 0.10, p = .9</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
        <p:nvSpPr>
          <p:cNvPr id="12" name="矩形 11">
            <a:extLst>
              <a:ext uri="{FF2B5EF4-FFF2-40B4-BE49-F238E27FC236}">
                <a16:creationId xmlns:a16="http://schemas.microsoft.com/office/drawing/2014/main" id="{E0DD78D0-929D-49B9-B9E7-1AA6507D8135}"/>
              </a:ext>
            </a:extLst>
          </p:cNvPr>
          <p:cNvSpPr/>
          <p:nvPr/>
        </p:nvSpPr>
        <p:spPr>
          <a:xfrm>
            <a:off x="124975" y="5419819"/>
            <a:ext cx="11942050"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經過</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安慰劑培訓</a:t>
            </a:r>
            <a:r>
              <a:rPr lang="zh-TW" altLang="en-US" sz="2800" b="1" dirty="0">
                <a:solidFill>
                  <a:prstClr val="black"/>
                </a:solidFill>
                <a:latin typeface="微軟正黑體" panose="020B0604030504040204" pitchFamily="34" charset="-120"/>
                <a:ea typeface="微軟正黑體" panose="020B0604030504040204" pitchFamily="34" charset="-120"/>
              </a:rPr>
              <a:t>的有經驗駕駛員中，</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2</a:t>
            </a:r>
            <a:r>
              <a:rPr lang="en-US" altLang="zh-TW" sz="2800" b="1" dirty="0">
                <a:solidFill>
                  <a:prstClr val="black"/>
                </a:solidFill>
                <a:latin typeface="微軟正黑體" panose="020B0604030504040204" pitchFamily="34" charset="-120"/>
                <a:ea typeface="微軟正黑體" panose="020B0604030504040204" pitchFamily="34" charset="-120"/>
              </a:rPr>
              <a:t>(50%)</a:t>
            </a:r>
            <a:r>
              <a:rPr lang="zh-TW" altLang="en-US" sz="2800" b="1" dirty="0">
                <a:solidFill>
                  <a:prstClr val="black"/>
                </a:solidFill>
                <a:latin typeface="微軟正黑體" panose="020B0604030504040204" pitchFamily="34" charset="-120"/>
                <a:ea typeface="微軟正黑體" panose="020B0604030504040204" pitchFamily="34" charset="-120"/>
              </a:rPr>
              <a:t>在最大掃視任務時間大於</a:t>
            </a:r>
            <a:r>
              <a:rPr lang="en-US" altLang="zh-TW" sz="2800" b="1" dirty="0">
                <a:solidFill>
                  <a:prstClr val="black"/>
                </a:solidFill>
                <a:latin typeface="微軟正黑體" panose="020B0604030504040204" pitchFamily="34" charset="-120"/>
                <a:ea typeface="微軟正黑體" panose="020B0604030504040204" pitchFamily="34" charset="-120"/>
              </a:rPr>
              <a:t>2.0s</a:t>
            </a:r>
            <a:r>
              <a:rPr lang="zh-TW" altLang="en-US" sz="2800" b="1" dirty="0">
                <a:solidFill>
                  <a:prstClr val="black"/>
                </a:solidFill>
                <a:latin typeface="微軟正黑體" panose="020B0604030504040204" pitchFamily="34" charset="-120"/>
                <a:ea typeface="微軟正黑體" panose="020B0604030504040204" pitchFamily="34" charset="-120"/>
              </a:rPr>
              <a:t>的百分比，比</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1</a:t>
            </a:r>
            <a:r>
              <a:rPr lang="en-US" altLang="zh-TW" sz="2800" b="1" dirty="0">
                <a:solidFill>
                  <a:prstClr val="black"/>
                </a:solidFill>
                <a:latin typeface="微軟正黑體" panose="020B0604030504040204" pitchFamily="34" charset="-120"/>
                <a:ea typeface="微軟正黑體" panose="020B0604030504040204" pitchFamily="34" charset="-120"/>
              </a:rPr>
              <a:t>(40%)</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高</a:t>
            </a:r>
            <a:r>
              <a:rPr lang="zh-TW" altLang="en-US" sz="2800" b="1" dirty="0">
                <a:solidFill>
                  <a:prstClr val="black"/>
                </a:solidFill>
                <a:latin typeface="微軟正黑體" panose="020B0604030504040204" pitchFamily="34" charset="-120"/>
                <a:ea typeface="微軟正黑體" panose="020B0604030504040204" pitchFamily="34" charset="-120"/>
              </a:rPr>
              <a:t>，但之間</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沒有顯著差異</a:t>
            </a:r>
            <a:r>
              <a:rPr lang="en-US" altLang="zh-TW" sz="2800" b="1" dirty="0">
                <a:solidFill>
                  <a:prstClr val="black"/>
                </a:solidFill>
                <a:latin typeface="微軟正黑體" panose="020B0604030504040204" pitchFamily="34" charset="-120"/>
                <a:ea typeface="微軟正黑體" panose="020B0604030504040204" pitchFamily="34" charset="-120"/>
              </a:rPr>
              <a:t>(t(19) = −1.4, p = .15)</a:t>
            </a:r>
          </a:p>
        </p:txBody>
      </p:sp>
      <p:sp>
        <p:nvSpPr>
          <p:cNvPr id="14" name="矩形 13">
            <a:extLst>
              <a:ext uri="{FF2B5EF4-FFF2-40B4-BE49-F238E27FC236}">
                <a16:creationId xmlns:a16="http://schemas.microsoft.com/office/drawing/2014/main" id="{C2DCF13B-47A9-44FF-8CF4-2040B89DE54D}"/>
              </a:ext>
            </a:extLst>
          </p:cNvPr>
          <p:cNvSpPr/>
          <p:nvPr/>
        </p:nvSpPr>
        <p:spPr>
          <a:xfrm>
            <a:off x="124975" y="3925264"/>
            <a:ext cx="11697707"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經過</a:t>
            </a:r>
            <a:r>
              <a:rPr lang="en-US" altLang="zh-TW" sz="2800" b="1" dirty="0">
                <a:solidFill>
                  <a:prstClr val="black"/>
                </a:solidFill>
                <a:highlight>
                  <a:srgbClr val="F7C09B"/>
                </a:highlight>
                <a:latin typeface="微軟正黑體" panose="020B0604030504040204" pitchFamily="34" charset="-120"/>
                <a:ea typeface="微軟正黑體" panose="020B0604030504040204" pitchFamily="34" charset="-120"/>
              </a:rPr>
              <a:t>FOCAL</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培訓</a:t>
            </a:r>
            <a:r>
              <a:rPr lang="zh-TW" altLang="en-US" sz="2800" b="1" dirty="0">
                <a:solidFill>
                  <a:prstClr val="black"/>
                </a:solidFill>
                <a:latin typeface="微軟正黑體" panose="020B0604030504040204" pitchFamily="34" charset="-120"/>
                <a:ea typeface="微軟正黑體" panose="020B0604030504040204" pitchFamily="34" charset="-120"/>
              </a:rPr>
              <a:t>的</a:t>
            </a:r>
            <a:r>
              <a:rPr lang="zh-TW" altLang="en-US" sz="2800" b="1" dirty="0">
                <a:solidFill>
                  <a:prstClr val="black"/>
                </a:solidFill>
                <a:highlight>
                  <a:srgbClr val="F7C09B"/>
                </a:highlight>
                <a:latin typeface="微軟正黑體" panose="020B0604030504040204" pitchFamily="34" charset="-120"/>
                <a:ea typeface="微軟正黑體" panose="020B0604030504040204" pitchFamily="34" charset="-120"/>
              </a:rPr>
              <a:t>有經驗駕駛員</a:t>
            </a:r>
            <a:r>
              <a:rPr lang="zh-TW" altLang="en-US" sz="2800" b="1" dirty="0">
                <a:solidFill>
                  <a:prstClr val="black"/>
                </a:solidFill>
                <a:latin typeface="微軟正黑體" panose="020B0604030504040204" pitchFamily="34" charset="-120"/>
                <a:ea typeface="微軟正黑體" panose="020B0604030504040204" pitchFamily="34" charset="-120"/>
              </a:rPr>
              <a:t>中，</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2</a:t>
            </a:r>
            <a:r>
              <a:rPr lang="en-US" altLang="zh-TW" sz="2800" b="1" dirty="0">
                <a:solidFill>
                  <a:prstClr val="black"/>
                </a:solidFill>
                <a:latin typeface="微軟正黑體" panose="020B0604030504040204" pitchFamily="34" charset="-120"/>
                <a:ea typeface="微軟正黑體" panose="020B0604030504040204" pitchFamily="34" charset="-120"/>
              </a:rPr>
              <a:t>(58%)</a:t>
            </a:r>
            <a:r>
              <a:rPr lang="zh-TW" altLang="en-US" sz="2800" b="1" dirty="0">
                <a:solidFill>
                  <a:prstClr val="black"/>
                </a:solidFill>
                <a:latin typeface="微軟正黑體" panose="020B0604030504040204" pitchFamily="34" charset="-120"/>
                <a:ea typeface="微軟正黑體" panose="020B0604030504040204" pitchFamily="34" charset="-120"/>
              </a:rPr>
              <a:t>在最大掃視任務時間大於</a:t>
            </a:r>
            <a:r>
              <a:rPr lang="en-US" altLang="zh-TW" sz="2800" b="1" dirty="0">
                <a:solidFill>
                  <a:prstClr val="black"/>
                </a:solidFill>
                <a:latin typeface="微軟正黑體" panose="020B0604030504040204" pitchFamily="34" charset="-120"/>
                <a:ea typeface="微軟正黑體" panose="020B0604030504040204" pitchFamily="34" charset="-120"/>
              </a:rPr>
              <a:t>2.0s</a:t>
            </a:r>
            <a:r>
              <a:rPr lang="zh-TW" altLang="en-US" sz="2800" b="1" dirty="0">
                <a:solidFill>
                  <a:prstClr val="black"/>
                </a:solidFill>
                <a:latin typeface="微軟正黑體" panose="020B0604030504040204" pitchFamily="34" charset="-120"/>
                <a:ea typeface="微軟正黑體" panose="020B0604030504040204" pitchFamily="34" charset="-120"/>
              </a:rPr>
              <a:t>的百分比，比</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階段</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1</a:t>
            </a:r>
            <a:r>
              <a:rPr lang="en-US" altLang="zh-TW" sz="2800" b="1" dirty="0">
                <a:solidFill>
                  <a:prstClr val="black"/>
                </a:solidFill>
                <a:latin typeface="微軟正黑體" panose="020B0604030504040204" pitchFamily="34" charset="-120"/>
                <a:ea typeface="微軟正黑體" panose="020B0604030504040204" pitchFamily="34" charset="-120"/>
              </a:rPr>
              <a:t>(38%)</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高</a:t>
            </a:r>
            <a:r>
              <a:rPr lang="zh-TW" altLang="en-US" sz="2800" b="1" dirty="0">
                <a:solidFill>
                  <a:prstClr val="black"/>
                </a:solidFill>
                <a:latin typeface="微軟正黑體" panose="020B0604030504040204" pitchFamily="34" charset="-120"/>
                <a:ea typeface="微軟正黑體" panose="020B0604030504040204" pitchFamily="34" charset="-120"/>
              </a:rPr>
              <a:t>，之間</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有顯著差異</a:t>
            </a:r>
            <a:r>
              <a:rPr lang="en-US" altLang="zh-TW" sz="2800" b="1" dirty="0">
                <a:solidFill>
                  <a:prstClr val="black"/>
                </a:solidFill>
                <a:latin typeface="微軟正黑體" panose="020B0604030504040204" pitchFamily="34" charset="-120"/>
                <a:ea typeface="微軟正黑體" panose="020B0604030504040204" pitchFamily="34" charset="-120"/>
              </a:rPr>
              <a:t>(t(18) = −3.83, p = .001)</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1711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Result</a:t>
            </a:r>
            <a:endParaRPr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4EE1B267-147D-48DC-9EF4-D965C5B659E0}"/>
              </a:ext>
            </a:extLst>
          </p:cNvPr>
          <p:cNvSpPr/>
          <p:nvPr/>
        </p:nvSpPr>
        <p:spPr>
          <a:xfrm>
            <a:off x="336078" y="2143178"/>
            <a:ext cx="11519843" cy="954107"/>
          </a:xfrm>
          <a:prstGeom prst="rect">
            <a:avLst/>
          </a:prstGeom>
        </p:spPr>
        <p:txBody>
          <a:bodyPr wrap="square">
            <a:spAutoFit/>
          </a:bodyPr>
          <a:lstStyle/>
          <a:p>
            <a:pPr marL="45720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培訓的參與者中有</a:t>
            </a:r>
            <a:r>
              <a:rPr lang="en-US" altLang="zh-TW" sz="2800" b="1" dirty="0">
                <a:solidFill>
                  <a:prstClr val="black"/>
                </a:solidFill>
                <a:latin typeface="微軟正黑體" panose="020B0604030504040204" pitchFamily="34" charset="-120"/>
                <a:ea typeface="微軟正黑體" panose="020B0604030504040204" pitchFamily="34" charset="-120"/>
              </a:rPr>
              <a:t>83.3</a:t>
            </a:r>
            <a:r>
              <a:rPr lang="zh-TW" altLang="en-US" sz="2800" b="1" dirty="0">
                <a:solidFill>
                  <a:prstClr val="black"/>
                </a:solidFill>
                <a:latin typeface="微軟正黑體" panose="020B0604030504040204" pitchFamily="34" charset="-120"/>
                <a:ea typeface="微軟正黑體" panose="020B0604030504040204" pitchFamily="34" charset="-120"/>
              </a:rPr>
              <a:t>％的人說，他們在完成階段</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的訓練後改變了自己的駕駛行為，而接受安慰劑培訓的人中只有</a:t>
            </a:r>
            <a:r>
              <a:rPr lang="en-US" altLang="zh-TW" sz="2800" b="1" dirty="0">
                <a:solidFill>
                  <a:prstClr val="black"/>
                </a:solidFill>
                <a:latin typeface="微軟正黑體" panose="020B0604030504040204" pitchFamily="34" charset="-120"/>
                <a:ea typeface="微軟正黑體" panose="020B0604030504040204" pitchFamily="34" charset="-120"/>
              </a:rPr>
              <a:t>38.3</a:t>
            </a:r>
            <a:r>
              <a:rPr lang="zh-TW" altLang="en-US" sz="2800" b="1" dirty="0">
                <a:solidFill>
                  <a:prstClr val="black"/>
                </a:solidFill>
                <a:latin typeface="微軟正黑體" panose="020B0604030504040204" pitchFamily="34" charset="-120"/>
                <a:ea typeface="微軟正黑體" panose="020B0604030504040204" pitchFamily="34" charset="-120"/>
              </a:rPr>
              <a:t>％。</a:t>
            </a:r>
          </a:p>
        </p:txBody>
      </p:sp>
      <p:sp>
        <p:nvSpPr>
          <p:cNvPr id="6" name="矩形 5">
            <a:extLst>
              <a:ext uri="{FF2B5EF4-FFF2-40B4-BE49-F238E27FC236}">
                <a16:creationId xmlns:a16="http://schemas.microsoft.com/office/drawing/2014/main" id="{7CA473A7-06A9-4BE8-8107-D08A13063E73}"/>
              </a:ext>
            </a:extLst>
          </p:cNvPr>
          <p:cNvSpPr/>
          <p:nvPr/>
        </p:nvSpPr>
        <p:spPr>
          <a:xfrm>
            <a:off x="336079" y="3330862"/>
            <a:ext cx="11519842" cy="1384995"/>
          </a:xfrm>
          <a:prstGeom prst="rect">
            <a:avLst/>
          </a:prstGeom>
        </p:spPr>
        <p:txBody>
          <a:bodyPr wrap="square">
            <a:spAutoFit/>
          </a:bodyPr>
          <a:lstStyle/>
          <a:p>
            <a:pPr marL="457200" indent="-457200">
              <a:buFont typeface="Arial" panose="020B0604020202020204" pitchFamily="34" charset="0"/>
              <a:buChar char="•"/>
            </a:pPr>
            <a:r>
              <a:rPr lang="en-US" altLang="zh-TW" sz="2800" b="1" dirty="0">
                <a:solidFill>
                  <a:prstClr val="black"/>
                </a:solidFill>
                <a:latin typeface="微軟正黑體" panose="020B0604030504040204" pitchFamily="34" charset="-120"/>
                <a:ea typeface="微軟正黑體" panose="020B0604030504040204" pitchFamily="34" charset="-120"/>
              </a:rPr>
              <a:t>88.3</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 FOCAL</a:t>
            </a:r>
            <a:r>
              <a:rPr lang="zh-TW" altLang="en-US" sz="2800" b="1" dirty="0">
                <a:solidFill>
                  <a:prstClr val="black"/>
                </a:solidFill>
                <a:latin typeface="微軟正黑體" panose="020B0604030504040204" pitchFamily="34" charset="-120"/>
                <a:ea typeface="微軟正黑體" panose="020B0604030504040204" pitchFamily="34" charset="-120"/>
              </a:rPr>
              <a:t>訓練組的參與者和</a:t>
            </a:r>
            <a:r>
              <a:rPr lang="en-US" altLang="zh-TW" sz="2800" b="1" dirty="0">
                <a:solidFill>
                  <a:prstClr val="black"/>
                </a:solidFill>
                <a:latin typeface="微軟正黑體" panose="020B0604030504040204" pitchFamily="34" charset="-120"/>
                <a:ea typeface="微軟正黑體" panose="020B0604030504040204" pitchFamily="34" charset="-120"/>
              </a:rPr>
              <a:t>65%</a:t>
            </a:r>
            <a:r>
              <a:rPr lang="zh-TW" altLang="en-US" sz="2800" b="1" dirty="0">
                <a:solidFill>
                  <a:prstClr val="black"/>
                </a:solidFill>
                <a:latin typeface="微軟正黑體" panose="020B0604030504040204" pitchFamily="34" charset="-120"/>
                <a:ea typeface="微軟正黑體" panose="020B0604030504040204" pitchFamily="34" charset="-120"/>
              </a:rPr>
              <a:t>安慰劑訓練組的參與者表示參加研究使他們更加安全。</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也代表</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訓練能增加駕駛員在安全意識上的經驗</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8566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12864" y="2302399"/>
            <a:ext cx="11909502"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自然性研究中指出，對於前方車道的疏忽，年輕駕駛員（</a:t>
            </a:r>
            <a:r>
              <a:rPr lang="en-US" altLang="zh-TW" sz="2800" b="1" dirty="0">
                <a:solidFill>
                  <a:prstClr val="black"/>
                </a:solidFill>
                <a:latin typeface="微軟正黑體" panose="020B0604030504040204" pitchFamily="34" charset="-120"/>
                <a:ea typeface="微軟正黑體" panose="020B0604030504040204" pitchFamily="34" charset="-120"/>
              </a:rPr>
              <a:t>18</a:t>
            </a:r>
            <a:r>
              <a:rPr lang="zh-TW" altLang="en-US" sz="2800" b="1" dirty="0">
                <a:solidFill>
                  <a:prstClr val="black"/>
                </a:solidFill>
                <a:latin typeface="微軟正黑體" panose="020B0604030504040204" pitchFamily="34" charset="-120"/>
                <a:ea typeface="微軟正黑體" panose="020B0604030504040204" pitchFamily="34" charset="-120"/>
              </a:rPr>
              <a:t>至</a:t>
            </a:r>
            <a:r>
              <a:rPr lang="en-US" altLang="zh-TW" sz="2800" b="1" dirty="0">
                <a:solidFill>
                  <a:prstClr val="black"/>
                </a:solidFill>
                <a:latin typeface="微軟正黑體" panose="020B0604030504040204" pitchFamily="34" charset="-120"/>
                <a:ea typeface="微軟正黑體" panose="020B0604030504040204" pitchFamily="34" charset="-120"/>
              </a:rPr>
              <a:t>20</a:t>
            </a:r>
            <a:r>
              <a:rPr lang="zh-TW" altLang="en-US" sz="2800" b="1" dirty="0">
                <a:solidFill>
                  <a:prstClr val="black"/>
                </a:solidFill>
                <a:latin typeface="微軟正黑體" panose="020B0604030504040204" pitchFamily="34" charset="-120"/>
                <a:ea typeface="微軟正黑體" panose="020B0604030504040204" pitchFamily="34" charset="-120"/>
              </a:rPr>
              <a:t>歲）與經驗豐富的駕駛員（</a:t>
            </a:r>
            <a:r>
              <a:rPr lang="en-US" altLang="zh-TW" sz="2800" b="1" dirty="0">
                <a:solidFill>
                  <a:prstClr val="black"/>
                </a:solidFill>
                <a:latin typeface="微軟正黑體" panose="020B0604030504040204" pitchFamily="34" charset="-120"/>
                <a:ea typeface="微軟正黑體" panose="020B0604030504040204" pitchFamily="34" charset="-120"/>
              </a:rPr>
              <a:t>35</a:t>
            </a:r>
            <a:r>
              <a:rPr lang="zh-TW" altLang="en-US" sz="2800" b="1" dirty="0">
                <a:solidFill>
                  <a:prstClr val="black"/>
                </a:solidFill>
                <a:latin typeface="微軟正黑體" panose="020B0604030504040204" pitchFamily="34" charset="-120"/>
                <a:ea typeface="微軟正黑體" panose="020B0604030504040204" pitchFamily="34" charset="-120"/>
              </a:rPr>
              <a:t>歲及以上）相比，碰撞風險增加了</a:t>
            </a: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倍</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err="1">
                <a:solidFill>
                  <a:prstClr val="black"/>
                </a:solidFill>
                <a:latin typeface="微軟正黑體" panose="020B0604030504040204" pitchFamily="34" charset="-120"/>
                <a:ea typeface="微軟正黑體" panose="020B0604030504040204" pitchFamily="34" charset="-120"/>
              </a:rPr>
              <a:t>Klauer</a:t>
            </a:r>
            <a:r>
              <a:rPr lang="en-US" altLang="zh-TW" sz="2800" b="1" dirty="0">
                <a:solidFill>
                  <a:prstClr val="black"/>
                </a:solidFill>
                <a:latin typeface="微軟正黑體" panose="020B0604030504040204" pitchFamily="34" charset="-120"/>
                <a:ea typeface="微軟正黑體" panose="020B0604030504040204" pitchFamily="34" charset="-120"/>
              </a:rPr>
              <a:t>, Dingus, Neale, </a:t>
            </a:r>
            <a:r>
              <a:rPr lang="en-US" altLang="zh-TW" sz="2800" b="1" dirty="0" err="1">
                <a:solidFill>
                  <a:prstClr val="black"/>
                </a:solidFill>
                <a:latin typeface="微軟正黑體" panose="020B0604030504040204" pitchFamily="34" charset="-120"/>
                <a:ea typeface="微軟正黑體" panose="020B0604030504040204" pitchFamily="34" charset="-120"/>
              </a:rPr>
              <a:t>Sudweeks</a:t>
            </a:r>
            <a:r>
              <a:rPr lang="en-US" altLang="zh-TW" sz="2800" b="1" dirty="0">
                <a:solidFill>
                  <a:prstClr val="black"/>
                </a:solidFill>
                <a:latin typeface="微軟正黑體" panose="020B0604030504040204" pitchFamily="34" charset="-120"/>
                <a:ea typeface="微軟正黑體" panose="020B0604030504040204" pitchFamily="34" charset="-120"/>
              </a:rPr>
              <a:t> &amp; Ramsey, 2006)</a:t>
            </a:r>
          </a:p>
        </p:txBody>
      </p:sp>
      <p:sp>
        <p:nvSpPr>
          <p:cNvPr id="8" name="矩形 7"/>
          <p:cNvSpPr/>
          <p:nvPr/>
        </p:nvSpPr>
        <p:spPr>
          <a:xfrm>
            <a:off x="12864" y="3679578"/>
            <a:ext cx="12166272" cy="1815882"/>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在該領域和駕駛模擬器研究中已經證實，與經驗豐富的駕駛員相比，新手駕駛員更可能將目光遠離前方道路</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fi-FI" altLang="zh-TW" sz="2800" b="1" dirty="0">
                <a:solidFill>
                  <a:prstClr val="black"/>
                </a:solidFill>
                <a:latin typeface="微軟正黑體" panose="020B0604030504040204" pitchFamily="34" charset="-120"/>
                <a:ea typeface="微軟正黑體" panose="020B0604030504040204" pitchFamily="34" charset="-120"/>
              </a:rPr>
              <a:t>Wikman,  Nieminen, and H. Summala, 1998 ; Chan, Pradhan, Knodler, Pollatsek, and Fisher, 2008 </a:t>
            </a:r>
            <a:r>
              <a:rPr lang="en-US" altLang="zh-TW" sz="2800" b="1" dirty="0">
                <a:solidFill>
                  <a:prstClr val="black"/>
                </a:solidFill>
                <a:latin typeface="微軟正黑體" panose="020B0604030504040204" pitchFamily="34" charset="-120"/>
                <a:ea typeface="微軟正黑體" panose="020B0604030504040204" pitchFamily="34" charset="-120"/>
              </a:rPr>
              <a:t>)</a:t>
            </a:r>
          </a:p>
        </p:txBody>
      </p:sp>
      <p:sp>
        <p:nvSpPr>
          <p:cNvPr id="10" name="矩形 9">
            <a:extLst>
              <a:ext uri="{FF2B5EF4-FFF2-40B4-BE49-F238E27FC236}">
                <a16:creationId xmlns:a16="http://schemas.microsoft.com/office/drawing/2014/main" id="{5F929237-2DF4-45CD-B981-2EDAA2517F8A}"/>
              </a:ext>
            </a:extLst>
          </p:cNvPr>
          <p:cNvSpPr/>
          <p:nvPr/>
        </p:nvSpPr>
        <p:spPr>
          <a:xfrm>
            <a:off x="12864" y="5425427"/>
            <a:ext cx="12179136" cy="1384995"/>
          </a:xfrm>
          <a:prstGeom prst="rect">
            <a:avLst/>
          </a:prstGeom>
        </p:spPr>
        <p:txBody>
          <a:bodyPr wrap="square">
            <a:spAutoFit/>
          </a:bodyPr>
          <a:lstStyle/>
          <a:p>
            <a:pPr marL="457200" lvl="0" indent="-457200">
              <a:buFont typeface="微軟正黑體" panose="020B0604030504040204" pitchFamily="34" charset="-120"/>
              <a:buChar char="→"/>
            </a:pPr>
            <a:r>
              <a:rPr lang="en-US" altLang="zh-TW" sz="2800" b="1" dirty="0" err="1">
                <a:solidFill>
                  <a:prstClr val="black"/>
                </a:solidFill>
                <a:latin typeface="微軟正黑體" panose="020B0604030504040204" pitchFamily="34" charset="-120"/>
                <a:ea typeface="微軟正黑體" panose="020B0604030504040204" pitchFamily="34" charset="-120"/>
              </a:rPr>
              <a:t>Wikman</a:t>
            </a:r>
            <a:r>
              <a:rPr lang="zh-TW" altLang="en-US" sz="2800" b="1" dirty="0">
                <a:solidFill>
                  <a:prstClr val="black"/>
                </a:solidFill>
                <a:latin typeface="微軟正黑體" panose="020B0604030504040204" pitchFamily="34" charset="-120"/>
                <a:ea typeface="微軟正黑體" panose="020B0604030504040204" pitchFamily="34" charset="-120"/>
              </a:rPr>
              <a:t>等人在實地考察研究中發現，</a:t>
            </a:r>
            <a:r>
              <a:rPr lang="en-US" altLang="zh-TW" sz="2800" b="1" dirty="0">
                <a:solidFill>
                  <a:prstClr val="black"/>
                </a:solidFill>
                <a:latin typeface="微軟正黑體" panose="020B0604030504040204" pitchFamily="34" charset="-120"/>
                <a:ea typeface="微軟正黑體" panose="020B0604030504040204" pitchFamily="34" charset="-120"/>
              </a:rPr>
              <a:t>29</a:t>
            </a:r>
            <a:r>
              <a:rPr lang="zh-TW" altLang="en-US" sz="2800" b="1" dirty="0">
                <a:solidFill>
                  <a:prstClr val="black"/>
                </a:solidFill>
                <a:latin typeface="微軟正黑體" panose="020B0604030504040204" pitchFamily="34" charset="-120"/>
                <a:ea typeface="微軟正黑體" panose="020B0604030504040204" pitchFamily="34" charset="-120"/>
              </a:rPr>
              <a:t>％經驗不足的駕駛員觀看車內的時間超過</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秒，而經驗豐富的駕駛員則為</a:t>
            </a:r>
            <a:r>
              <a:rPr lang="en-US" altLang="zh-TW" sz="2800" b="1" dirty="0">
                <a:solidFill>
                  <a:prstClr val="black"/>
                </a:solidFill>
                <a:latin typeface="微軟正黑體" panose="020B0604030504040204" pitchFamily="34" charset="-120"/>
                <a:ea typeface="微軟正黑體" panose="020B0604030504040204" pitchFamily="34" charset="-120"/>
              </a:rPr>
              <a:t>0.0</a:t>
            </a:r>
            <a:r>
              <a:rPr lang="zh-TW" altLang="en-US" sz="2800" b="1" dirty="0">
                <a:solidFill>
                  <a:prstClr val="black"/>
                </a:solidFill>
                <a:latin typeface="微軟正黑體" panose="020B0604030504040204" pitchFamily="34" charset="-120"/>
                <a:ea typeface="微軟正黑體" panose="020B0604030504040204" pitchFamily="34" charset="-120"/>
              </a:rPr>
              <a:t>％</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fi-FI" altLang="zh-TW" sz="2800" b="1" dirty="0">
                <a:solidFill>
                  <a:prstClr val="black"/>
                </a:solidFill>
                <a:latin typeface="微軟正黑體" panose="020B0604030504040204" pitchFamily="34" charset="-120"/>
                <a:ea typeface="微軟正黑體" panose="020B0604030504040204" pitchFamily="34" charset="-120"/>
              </a:rPr>
              <a:t>Wikman,  Nieminen, and H. Summala, 1998 </a:t>
            </a:r>
            <a:r>
              <a:rPr lang="en-US" altLang="zh-TW" sz="2800" b="1" dirty="0">
                <a:solidFill>
                  <a:prstClr val="black"/>
                </a:solidFill>
                <a:latin typeface="微軟正黑體" panose="020B0604030504040204" pitchFamily="34" charset="-120"/>
                <a:ea typeface="微軟正黑體" panose="020B0604030504040204" pitchFamily="34" charset="-120"/>
              </a:rPr>
              <a:t>)</a:t>
            </a:r>
          </a:p>
        </p:txBody>
      </p:sp>
      <p:sp>
        <p:nvSpPr>
          <p:cNvPr id="6" name="矩形 5">
            <a:extLst>
              <a:ext uri="{FF2B5EF4-FFF2-40B4-BE49-F238E27FC236}">
                <a16:creationId xmlns:a16="http://schemas.microsoft.com/office/drawing/2014/main" id="{28129BD2-82F5-49F4-AF3B-E0E2A60042C2}"/>
              </a:ext>
            </a:extLst>
          </p:cNvPr>
          <p:cNvSpPr/>
          <p:nvPr/>
        </p:nvSpPr>
        <p:spPr>
          <a:xfrm>
            <a:off x="552132" y="1289526"/>
            <a:ext cx="11012851"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分心對於年輕的新手駕駛員相對於有經驗的駕駛員而言，更加提高了他們的撞車事故風險。</a:t>
            </a:r>
          </a:p>
        </p:txBody>
      </p:sp>
    </p:spTree>
    <p:extLst>
      <p:ext uri="{BB962C8B-B14F-4D97-AF65-F5344CB8AC3E}">
        <p14:creationId xmlns:p14="http://schemas.microsoft.com/office/powerpoint/2010/main" val="3290033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 Discussion</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&amp;</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Conclusion</a:t>
            </a:r>
          </a:p>
        </p:txBody>
      </p:sp>
      <p:sp>
        <p:nvSpPr>
          <p:cNvPr id="7" name="矩形 6">
            <a:extLst>
              <a:ext uri="{FF2B5EF4-FFF2-40B4-BE49-F238E27FC236}">
                <a16:creationId xmlns:a16="http://schemas.microsoft.com/office/drawing/2014/main" id="{4EE1B267-147D-48DC-9EF4-D965C5B659E0}"/>
              </a:ext>
            </a:extLst>
          </p:cNvPr>
          <p:cNvSpPr/>
          <p:nvPr/>
        </p:nvSpPr>
        <p:spPr>
          <a:xfrm>
            <a:off x="0" y="2254475"/>
            <a:ext cx="12210651" cy="1384995"/>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無法確定如果只對新手駕駛員進行</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訓練，那麼新手駕駛員是否會像這項研究的</a:t>
            </a: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個月後一樣，有著顯著的進步。</a:t>
            </a:r>
            <a:endParaRPr lang="en-US" altLang="zh-TW" sz="2800" b="1" dirty="0">
              <a:solidFill>
                <a:prstClr val="black"/>
              </a:solidFill>
              <a:latin typeface="微軟正黑體" panose="020B0604030504040204" pitchFamily="34" charset="-120"/>
              <a:ea typeface="微軟正黑體" panose="020B0604030504040204" pitchFamily="34" charset="-120"/>
            </a:endParaRPr>
          </a:p>
          <a:p>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89E05282-EA49-4FC4-A684-72BC07F7D047}"/>
              </a:ext>
            </a:extLst>
          </p:cNvPr>
          <p:cNvSpPr/>
          <p:nvPr/>
        </p:nvSpPr>
        <p:spPr>
          <a:xfrm>
            <a:off x="354729" y="1585975"/>
            <a:ext cx="1291191" cy="523220"/>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侷限性</a:t>
            </a:r>
          </a:p>
        </p:txBody>
      </p:sp>
      <p:sp>
        <p:nvSpPr>
          <p:cNvPr id="9" name="矩形 8">
            <a:extLst>
              <a:ext uri="{FF2B5EF4-FFF2-40B4-BE49-F238E27FC236}">
                <a16:creationId xmlns:a16="http://schemas.microsoft.com/office/drawing/2014/main" id="{1EC7D448-03F9-47F3-84B1-1A29F30FB8A7}"/>
              </a:ext>
            </a:extLst>
          </p:cNvPr>
          <p:cNvSpPr/>
          <p:nvPr/>
        </p:nvSpPr>
        <p:spPr>
          <a:xfrm>
            <a:off x="168039" y="3547138"/>
            <a:ext cx="11855922"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這項研究分析了</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訓練對新手駕駛員的影響，並對新手駕駛員以及他們的父母訓練大約</a:t>
            </a: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個月後，再次進行了培訓後的分析。</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360E7804-2181-42BB-9D47-28492D47AE1A}"/>
              </a:ext>
            </a:extLst>
          </p:cNvPr>
          <p:cNvSpPr/>
          <p:nvPr/>
        </p:nvSpPr>
        <p:spPr>
          <a:xfrm>
            <a:off x="168039" y="4504956"/>
            <a:ext cx="11482542" cy="2246769"/>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經過</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培訓的新手駕駛員與訓練後</a:t>
            </a: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個月他們的父母之間的眼睛移動軌跡之間沒有差別。</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表示這些影響將隨著時間而持續，不會消失。</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而在安慰劑培訓中，新手駕駛員與有經驗駕駛員之間存在顯著差異。而這對於</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培訓的新手駕駛員和與有經驗駕駛員而言是不存在的。</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88126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627017" y="561703"/>
            <a:ext cx="13072654" cy="830997"/>
          </a:xfrm>
          <a:prstGeom prst="rect">
            <a:avLst/>
          </a:prstGeom>
          <a:noFill/>
        </p:spPr>
        <p:txBody>
          <a:bodyPr wrap="square" rtlCol="0">
            <a:spAutoFit/>
          </a:bodyPr>
          <a:lstStyle/>
          <a:p>
            <a:pPr lvl="0">
              <a:defRPr/>
            </a:pPr>
            <a:r>
              <a:rPr lang="en-US" altLang="zh-TW" sz="4800" dirty="0">
                <a:solidFill>
                  <a:prstClr val="black"/>
                </a:solidFill>
                <a:latin typeface="微軟正黑體" panose="020B0604030504040204" pitchFamily="34" charset="-120"/>
                <a:ea typeface="微軟正黑體" panose="020B0604030504040204" pitchFamily="34" charset="-120"/>
              </a:rPr>
              <a:t> Discussion</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&amp;</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Conclusion</a:t>
            </a:r>
          </a:p>
        </p:txBody>
      </p:sp>
      <p:sp>
        <p:nvSpPr>
          <p:cNvPr id="6" name="矩形 5">
            <a:extLst>
              <a:ext uri="{FF2B5EF4-FFF2-40B4-BE49-F238E27FC236}">
                <a16:creationId xmlns:a16="http://schemas.microsoft.com/office/drawing/2014/main" id="{4D2165AB-A99E-4797-9ED6-094D902AC540}"/>
              </a:ext>
            </a:extLst>
          </p:cNvPr>
          <p:cNvSpPr/>
          <p:nvPr/>
        </p:nvSpPr>
        <p:spPr>
          <a:xfrm>
            <a:off x="354729" y="3018566"/>
            <a:ext cx="11482542" cy="1384995"/>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這項研究成功支持了使用電腦所設計的安全駕駛方法（例如</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）的持續開發和評估，這些方法的目的在於幫助新手駕駛員從開始駕駛時，就能迅速掌握更安全的駕駛能力。</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2" name="矩形: 圓角 1">
            <a:extLst>
              <a:ext uri="{FF2B5EF4-FFF2-40B4-BE49-F238E27FC236}">
                <a16:creationId xmlns:a16="http://schemas.microsoft.com/office/drawing/2014/main" id="{53F2AB56-B328-4C1A-A2CC-EE7665B90CA1}"/>
              </a:ext>
            </a:extLst>
          </p:cNvPr>
          <p:cNvSpPr/>
          <p:nvPr/>
        </p:nvSpPr>
        <p:spPr>
          <a:xfrm>
            <a:off x="182880" y="2720340"/>
            <a:ext cx="11654391" cy="1874520"/>
          </a:xfrm>
          <a:prstGeom prst="roundRect">
            <a:avLst/>
          </a:prstGeom>
          <a:noFill/>
          <a:ln w="5715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0096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51963" y="1620495"/>
            <a:ext cx="11909502" cy="1815882"/>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在模擬器研究中，</a:t>
            </a:r>
            <a:r>
              <a:rPr lang="en-US" altLang="zh-TW" sz="2800" b="1" dirty="0">
                <a:solidFill>
                  <a:prstClr val="black"/>
                </a:solidFill>
                <a:latin typeface="微軟正黑體" panose="020B0604030504040204" pitchFamily="34" charset="-120"/>
                <a:ea typeface="微軟正黑體" panose="020B0604030504040204" pitchFamily="34" charset="-120"/>
              </a:rPr>
              <a:t>Chan</a:t>
            </a:r>
            <a:r>
              <a:rPr lang="zh-TW" altLang="en-US" sz="2800" b="1" dirty="0">
                <a:solidFill>
                  <a:prstClr val="black"/>
                </a:solidFill>
                <a:latin typeface="微軟正黑體" panose="020B0604030504040204" pitchFamily="34" charset="-120"/>
                <a:ea typeface="微軟正黑體" panose="020B0604030504040204" pitchFamily="34" charset="-120"/>
              </a:rPr>
              <a:t>等人也發現了類似的結果，沒有經驗的駕駛員（平均年齡</a:t>
            </a:r>
            <a:r>
              <a:rPr lang="en-US" altLang="zh-TW" sz="2800" b="1" dirty="0">
                <a:solidFill>
                  <a:prstClr val="black"/>
                </a:solidFill>
                <a:latin typeface="微軟正黑體" panose="020B0604030504040204" pitchFamily="34" charset="-120"/>
                <a:ea typeface="微軟正黑體" panose="020B0604030504040204" pitchFamily="34" charset="-120"/>
              </a:rPr>
              <a:t>16.8</a:t>
            </a:r>
            <a:r>
              <a:rPr lang="zh-TW" altLang="en-US" sz="2800" b="1" dirty="0">
                <a:solidFill>
                  <a:prstClr val="black"/>
                </a:solidFill>
                <a:latin typeface="微軟正黑體" panose="020B0604030504040204" pitchFamily="34" charset="-120"/>
                <a:ea typeface="微軟正黑體" panose="020B0604030504040204" pitchFamily="34" charset="-120"/>
              </a:rPr>
              <a:t>歲）對</a:t>
            </a:r>
            <a:r>
              <a:rPr lang="en-US" altLang="zh-TW" sz="2800" b="1" dirty="0">
                <a:solidFill>
                  <a:prstClr val="black"/>
                </a:solidFill>
                <a:latin typeface="微軟正黑體" panose="020B0604030504040204" pitchFamily="34" charset="-120"/>
                <a:ea typeface="微軟正黑體" panose="020B0604030504040204" pitchFamily="34" charset="-120"/>
              </a:rPr>
              <a:t>45</a:t>
            </a:r>
            <a:r>
              <a:rPr lang="zh-TW" altLang="en-US" sz="2800" b="1" dirty="0">
                <a:solidFill>
                  <a:prstClr val="black"/>
                </a:solidFill>
                <a:latin typeface="微軟正黑體" panose="020B0604030504040204" pitchFamily="34" charset="-120"/>
                <a:ea typeface="微軟正黑體" panose="020B0604030504040204" pitchFamily="34" charset="-120"/>
              </a:rPr>
              <a:t>％的任務注視時間超過</a:t>
            </a:r>
            <a:r>
              <a:rPr lang="en-US" altLang="zh-TW" sz="2800" b="1" dirty="0">
                <a:solidFill>
                  <a:prstClr val="black"/>
                </a:solidFill>
                <a:latin typeface="微軟正黑體" panose="020B0604030504040204" pitchFamily="34" charset="-120"/>
                <a:ea typeface="微軟正黑體" panose="020B0604030504040204" pitchFamily="34" charset="-120"/>
              </a:rPr>
              <a:t>2.5sec</a:t>
            </a:r>
            <a:r>
              <a:rPr lang="zh-TW" altLang="en-US" sz="2800" b="1" dirty="0">
                <a:solidFill>
                  <a:prstClr val="black"/>
                </a:solidFill>
                <a:latin typeface="微軟正黑體" panose="020B0604030504040204" pitchFamily="34" charset="-120"/>
                <a:ea typeface="微軟正黑體" panose="020B0604030504040204" pitchFamily="34" charset="-120"/>
              </a:rPr>
              <a:t>，而有經驗的駕駛員（平均年齡</a:t>
            </a:r>
            <a:r>
              <a:rPr lang="en-US" altLang="zh-TW" sz="2800" b="1" dirty="0">
                <a:solidFill>
                  <a:prstClr val="black"/>
                </a:solidFill>
                <a:latin typeface="微軟正黑體" panose="020B0604030504040204" pitchFamily="34" charset="-120"/>
                <a:ea typeface="微軟正黑體" panose="020B0604030504040204" pitchFamily="34" charset="-120"/>
              </a:rPr>
              <a:t>23.9</a:t>
            </a:r>
            <a:r>
              <a:rPr lang="zh-TW" altLang="en-US" sz="2800" b="1" dirty="0">
                <a:solidFill>
                  <a:prstClr val="black"/>
                </a:solidFill>
                <a:latin typeface="微軟正黑體" panose="020B0604030504040204" pitchFamily="34" charset="-120"/>
                <a:ea typeface="微軟正黑體" panose="020B0604030504040204" pitchFamily="34" charset="-120"/>
              </a:rPr>
              <a:t>歲）則只對</a:t>
            </a:r>
            <a:r>
              <a:rPr lang="en-US" altLang="zh-TW" sz="2800" b="1" dirty="0">
                <a:solidFill>
                  <a:prstClr val="black"/>
                </a:solidFill>
                <a:latin typeface="微軟正黑體" panose="020B0604030504040204" pitchFamily="34" charset="-120"/>
                <a:ea typeface="微軟正黑體" panose="020B0604030504040204" pitchFamily="34" charset="-120"/>
              </a:rPr>
              <a:t>10</a:t>
            </a:r>
            <a:r>
              <a:rPr lang="zh-TW" altLang="en-US" sz="2800" b="1" dirty="0">
                <a:solidFill>
                  <a:prstClr val="black"/>
                </a:solidFill>
                <a:latin typeface="微軟正黑體" panose="020B0604030504040204" pitchFamily="34" charset="-120"/>
                <a:ea typeface="微軟正黑體" panose="020B0604030504040204" pitchFamily="34" charset="-120"/>
              </a:rPr>
              <a:t>％的任務進行注視</a:t>
            </a:r>
            <a:r>
              <a:rPr lang="en-US" altLang="zh-TW" sz="2800" b="1" dirty="0">
                <a:solidFill>
                  <a:prstClr val="black"/>
                </a:solidFill>
                <a:latin typeface="微軟正黑體" panose="020B0604030504040204" pitchFamily="34" charset="-120"/>
                <a:ea typeface="微軟正黑體" panose="020B0604030504040204" pitchFamily="34" charset="-120"/>
              </a:rPr>
              <a:t>(Chan, Pradhan, </a:t>
            </a:r>
            <a:r>
              <a:rPr lang="en-US" altLang="zh-TW" sz="2800" b="1" dirty="0" err="1">
                <a:solidFill>
                  <a:prstClr val="black"/>
                </a:solidFill>
                <a:latin typeface="微軟正黑體" panose="020B0604030504040204" pitchFamily="34" charset="-120"/>
                <a:ea typeface="微軟正黑體" panose="020B0604030504040204" pitchFamily="34" charset="-120"/>
              </a:rPr>
              <a:t>Knodler</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Pollatsek</a:t>
            </a:r>
            <a:r>
              <a:rPr lang="en-US" altLang="zh-TW" sz="2800" b="1" dirty="0">
                <a:solidFill>
                  <a:prstClr val="black"/>
                </a:solidFill>
                <a:latin typeface="微軟正黑體" panose="020B0604030504040204" pitchFamily="34" charset="-120"/>
                <a:ea typeface="微軟正黑體" panose="020B0604030504040204" pitchFamily="34" charset="-120"/>
              </a:rPr>
              <a:t>, and Fisher, 2008)</a:t>
            </a:r>
          </a:p>
        </p:txBody>
      </p:sp>
      <p:sp>
        <p:nvSpPr>
          <p:cNvPr id="2" name="矩形: 圓角 1">
            <a:extLst>
              <a:ext uri="{FF2B5EF4-FFF2-40B4-BE49-F238E27FC236}">
                <a16:creationId xmlns:a16="http://schemas.microsoft.com/office/drawing/2014/main" id="{E76A703D-A07F-4DD4-AEFB-0FCE9D0D6049}"/>
              </a:ext>
            </a:extLst>
          </p:cNvPr>
          <p:cNvSpPr/>
          <p:nvPr/>
        </p:nvSpPr>
        <p:spPr>
          <a:xfrm>
            <a:off x="51963" y="4031082"/>
            <a:ext cx="12184380" cy="1906723"/>
          </a:xfrm>
          <a:prstGeom prst="roundRect">
            <a:avLst/>
          </a:prstGeom>
          <a:solidFill>
            <a:srgbClr val="F7C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prstClr val="black"/>
                </a:solidFill>
                <a:latin typeface="微軟正黑體" panose="020B0604030504040204" pitchFamily="34" charset="-120"/>
                <a:ea typeface="微軟正黑體" panose="020B0604030504040204" pitchFamily="34" charset="-120"/>
              </a:rPr>
              <a:t>儘管經驗豐富的駕駛員從道路上移開的時間較少，但經驗不足的駕駛員和經驗豐富的駕駛員在完成任務上所花費的總時間沒有顯著差異。相反，有經驗的駕駛員比無經驗的駕駛員更頻繁地看向車內，且採取了更安全的策略。</a:t>
            </a:r>
          </a:p>
        </p:txBody>
      </p:sp>
    </p:spTree>
    <p:extLst>
      <p:ext uri="{BB962C8B-B14F-4D97-AF65-F5344CB8AC3E}">
        <p14:creationId xmlns:p14="http://schemas.microsoft.com/office/powerpoint/2010/main" val="139237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907736"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382499" y="1564066"/>
            <a:ext cx="11668677"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已經開發了幾種培訓計劃，目的是教導年輕駕駛員在操作次要車載任務時（例如，操作緊急閃光裝置） ，能減少車內較長時間的掃視比例。 </a:t>
            </a:r>
          </a:p>
        </p:txBody>
      </p:sp>
      <p:cxnSp>
        <p:nvCxnSpPr>
          <p:cNvPr id="3" name="直線單箭頭接點 2"/>
          <p:cNvCxnSpPr>
            <a:cxnSpLocks/>
          </p:cNvCxnSpPr>
          <p:nvPr/>
        </p:nvCxnSpPr>
        <p:spPr>
          <a:xfrm>
            <a:off x="6096000" y="2518173"/>
            <a:ext cx="0" cy="3196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40824" y="2887682"/>
            <a:ext cx="12237030" cy="3970318"/>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麻省馬薩諸塞大學制定了一項培訓計劃，稱為</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正向集中注意力學習（</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 Forward Concentration and Attention Learning</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 </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 FOCAL</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a:t>
            </a:r>
            <a:endPar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訓練後，在模擬器和現場進行的多項評估該計畫的研究中發現，</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訓練和對照組的受試者，在掃視行為上存在顯著差異</a:t>
            </a:r>
            <a:r>
              <a:rPr lang="en-US" altLang="zh-TW" sz="2800" b="1" dirty="0">
                <a:solidFill>
                  <a:prstClr val="black"/>
                </a:solidFill>
                <a:latin typeface="微軟正黑體" panose="020B0604030504040204" pitchFamily="34" charset="-120"/>
                <a:ea typeface="微軟正黑體" panose="020B0604030504040204" pitchFamily="34" charset="-120"/>
              </a:rPr>
              <a:t>(Fisher, Thomas, Pradhan, </a:t>
            </a:r>
            <a:r>
              <a:rPr lang="en-US" altLang="zh-TW" sz="2800" b="1" dirty="0" err="1">
                <a:solidFill>
                  <a:prstClr val="black"/>
                </a:solidFill>
                <a:latin typeface="微軟正黑體" panose="020B0604030504040204" pitchFamily="34" charset="-120"/>
                <a:ea typeface="微軟正黑體" panose="020B0604030504040204" pitchFamily="34" charset="-120"/>
              </a:rPr>
              <a:t>Pollatsek</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Blomberg,and</a:t>
            </a:r>
            <a:r>
              <a:rPr lang="en-US" altLang="zh-TW" sz="2800" b="1" dirty="0">
                <a:solidFill>
                  <a:prstClr val="black"/>
                </a:solidFill>
                <a:latin typeface="微軟正黑體" panose="020B0604030504040204" pitchFamily="34" charset="-120"/>
                <a:ea typeface="微軟正黑體" panose="020B0604030504040204" pitchFamily="34" charset="-120"/>
              </a:rPr>
              <a:t> Reagan, 2010 ; Pradhan, </a:t>
            </a:r>
            <a:r>
              <a:rPr lang="en-US" altLang="zh-TW" sz="2800" b="1" dirty="0" err="1">
                <a:solidFill>
                  <a:prstClr val="black"/>
                </a:solidFill>
                <a:latin typeface="微軟正黑體" panose="020B0604030504040204" pitchFamily="34" charset="-120"/>
                <a:ea typeface="微軟正黑體" panose="020B0604030504040204" pitchFamily="34" charset="-120"/>
              </a:rPr>
              <a:t>Masserang</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Divekar</a:t>
            </a:r>
            <a:r>
              <a:rPr lang="en-US" altLang="zh-TW" sz="2800" b="1" dirty="0">
                <a:solidFill>
                  <a:prstClr val="black"/>
                </a:solidFill>
                <a:latin typeface="微軟正黑體" panose="020B0604030504040204" pitchFamily="34" charset="-120"/>
                <a:ea typeface="微軟正黑體" panose="020B0604030504040204" pitchFamily="34" charset="-120"/>
              </a:rPr>
              <a:t>, Reagan, Thomas, Blomberg,  </a:t>
            </a:r>
            <a:r>
              <a:rPr lang="en-US" altLang="zh-TW" sz="2800" b="1" dirty="0" err="1">
                <a:solidFill>
                  <a:prstClr val="black"/>
                </a:solidFill>
                <a:latin typeface="微軟正黑體" panose="020B0604030504040204" pitchFamily="34" charset="-120"/>
                <a:ea typeface="微軟正黑體" panose="020B0604030504040204" pitchFamily="34" charset="-120"/>
              </a:rPr>
              <a:t>Pollatsek</a:t>
            </a:r>
            <a:r>
              <a:rPr lang="en-US" altLang="zh-TW" sz="2800" b="1" dirty="0">
                <a:solidFill>
                  <a:prstClr val="black"/>
                </a:solidFill>
                <a:latin typeface="微軟正黑體" panose="020B0604030504040204" pitchFamily="34" charset="-120"/>
                <a:ea typeface="微軟正黑體" panose="020B0604030504040204" pitchFamily="34" charset="-120"/>
              </a:rPr>
              <a:t>, and Fisher, 2009 ; Thomas, </a:t>
            </a:r>
            <a:r>
              <a:rPr lang="en-US" altLang="zh-TW" sz="2800" b="1" dirty="0" err="1">
                <a:solidFill>
                  <a:prstClr val="black"/>
                </a:solidFill>
                <a:latin typeface="微軟正黑體" panose="020B0604030504040204" pitchFamily="34" charset="-120"/>
                <a:ea typeface="微軟正黑體" panose="020B0604030504040204" pitchFamily="34" charset="-120"/>
              </a:rPr>
              <a:t>Pollatsek</a:t>
            </a:r>
            <a:r>
              <a:rPr lang="en-US" altLang="zh-TW" sz="2800" b="1" dirty="0">
                <a:solidFill>
                  <a:prstClr val="black"/>
                </a:solidFill>
                <a:latin typeface="微軟正黑體" panose="020B0604030504040204" pitchFamily="34" charset="-120"/>
                <a:ea typeface="微軟正黑體" panose="020B0604030504040204" pitchFamily="34" charset="-120"/>
              </a:rPr>
              <a:t>, Pradhan, </a:t>
            </a:r>
            <a:r>
              <a:rPr lang="en-US" altLang="zh-TW" sz="2800" b="1" dirty="0" err="1">
                <a:solidFill>
                  <a:prstClr val="black"/>
                </a:solidFill>
                <a:latin typeface="微軟正黑體" panose="020B0604030504040204" pitchFamily="34" charset="-120"/>
                <a:ea typeface="微軟正黑體" panose="020B0604030504040204" pitchFamily="34" charset="-120"/>
              </a:rPr>
              <a:t>Divekar</a:t>
            </a:r>
            <a:r>
              <a:rPr lang="en-US" altLang="zh-TW" sz="2800" b="1" dirty="0">
                <a:solidFill>
                  <a:prstClr val="black"/>
                </a:solidFill>
                <a:latin typeface="微軟正黑體" panose="020B0604030504040204" pitchFamily="34" charset="-120"/>
                <a:ea typeface="微軟正黑體" panose="020B0604030504040204" pitchFamily="34" charset="-120"/>
              </a:rPr>
              <a:t>, Blomberg, Reagan, and Fisher, 2011 )</a:t>
            </a: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受</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訓練的受試者，在車內長時間掃視的頻率，比對照組的受試者少。</a:t>
            </a:r>
          </a:p>
        </p:txBody>
      </p:sp>
    </p:spTree>
    <p:extLst>
      <p:ext uri="{BB962C8B-B14F-4D97-AF65-F5344CB8AC3E}">
        <p14:creationId xmlns:p14="http://schemas.microsoft.com/office/powerpoint/2010/main" val="700920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10664971"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3600" dirty="0">
                <a:solidFill>
                  <a:prstClr val="black"/>
                </a:solidFill>
                <a:latin typeface="微軟正黑體" panose="020B0604030504040204" pitchFamily="34" charset="-120"/>
                <a:ea typeface="微軟正黑體" panose="020B0604030504040204" pitchFamily="34" charset="-120"/>
              </a:rPr>
              <a:t>Generations of RAPT Training</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0" y="1392700"/>
            <a:ext cx="12212257"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上述計畫的</a:t>
            </a:r>
            <a:r>
              <a:rPr lang="en-US" altLang="zh-TW" sz="2800" b="1" dirty="0">
                <a:solidFill>
                  <a:prstClr val="black"/>
                </a:solidFill>
                <a:highlight>
                  <a:srgbClr val="FFDC6D"/>
                </a:highlight>
                <a:latin typeface="微軟正黑體" panose="020B0604030504040204" pitchFamily="34" charset="-120"/>
                <a:ea typeface="微軟正黑體" panose="020B0604030504040204" pitchFamily="34" charset="-120"/>
              </a:rPr>
              <a:t>FOCAL</a:t>
            </a:r>
            <a:r>
              <a:rPr lang="zh-TW" altLang="en-US" sz="2800" b="1" dirty="0">
                <a:solidFill>
                  <a:prstClr val="black"/>
                </a:solidFill>
                <a:highlight>
                  <a:srgbClr val="FFDC6D"/>
                </a:highlight>
                <a:latin typeface="微軟正黑體" panose="020B0604030504040204" pitchFamily="34" charset="-120"/>
                <a:ea typeface="微軟正黑體" panose="020B0604030504040204" pitchFamily="34" charset="-120"/>
              </a:rPr>
              <a:t>訓練</a:t>
            </a:r>
            <a:r>
              <a:rPr lang="zh-TW" altLang="en-US" sz="2800" b="1" dirty="0">
                <a:solidFill>
                  <a:prstClr val="black"/>
                </a:solidFill>
                <a:latin typeface="微軟正黑體" panose="020B0604030504040204" pitchFamily="34" charset="-120"/>
                <a:ea typeface="微軟正黑體" panose="020B0604030504040204" pitchFamily="34" charset="-120"/>
              </a:rPr>
              <a:t>在短期內，對於駕駛模擬器和現場都具有影響力。但是，所有方法都是在訓練後立即評估的，尚不清楚訓練是否會產生長期影響。</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12BFB632-6F61-479F-BB8B-4A482D2DBC55}"/>
              </a:ext>
            </a:extLst>
          </p:cNvPr>
          <p:cNvSpPr/>
          <p:nvPr/>
        </p:nvSpPr>
        <p:spPr>
          <a:xfrm>
            <a:off x="10128" y="3025021"/>
            <a:ext cx="11534172" cy="138499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先前對危害預測的研究表示，利用PC的一個小時的訓練計劃可產生長達一年的影響</a:t>
            </a:r>
            <a:r>
              <a:rPr lang="en-US" altLang="zh-TW" sz="2800" b="1" dirty="0">
                <a:solidFill>
                  <a:prstClr val="black"/>
                </a:solidFill>
                <a:latin typeface="微軟正黑體" panose="020B0604030504040204" pitchFamily="34" charset="-120"/>
                <a:ea typeface="微軟正黑體" panose="020B0604030504040204" pitchFamily="34" charset="-120"/>
              </a:rPr>
              <a:t>(Taylor, </a:t>
            </a:r>
            <a:r>
              <a:rPr lang="en-US" altLang="zh-TW" sz="2800" b="1" dirty="0" err="1">
                <a:solidFill>
                  <a:prstClr val="black"/>
                </a:solidFill>
                <a:latin typeface="微軟正黑體" panose="020B0604030504040204" pitchFamily="34" charset="-120"/>
                <a:ea typeface="微軟正黑體" panose="020B0604030504040204" pitchFamily="34" charset="-120"/>
              </a:rPr>
              <a:t>Masserang</a:t>
            </a:r>
            <a:r>
              <a:rPr lang="en-US" altLang="zh-TW" sz="2800" b="1" dirty="0">
                <a:solidFill>
                  <a:prstClr val="black"/>
                </a:solidFill>
                <a:latin typeface="微軟正黑體" panose="020B0604030504040204" pitchFamily="34" charset="-120"/>
                <a:ea typeface="微軟正黑體" panose="020B0604030504040204" pitchFamily="34" charset="-120"/>
              </a:rPr>
              <a:t>, Pradhan </a:t>
            </a:r>
            <a:r>
              <a:rPr lang="en-US" altLang="zh-TW" sz="2800" b="1" dirty="0" err="1">
                <a:solidFill>
                  <a:prstClr val="black"/>
                </a:solidFill>
                <a:latin typeface="微軟正黑體" panose="020B0604030504040204" pitchFamily="34" charset="-120"/>
                <a:ea typeface="微軟正黑體" panose="020B0604030504040204" pitchFamily="34" charset="-120"/>
              </a:rPr>
              <a:t>Divekar</a:t>
            </a:r>
            <a:r>
              <a:rPr lang="en-US" altLang="zh-TW" sz="2800" b="1" dirty="0">
                <a:solidFill>
                  <a:prstClr val="black"/>
                </a:solidFill>
                <a:latin typeface="微軟正黑體" panose="020B0604030504040204" pitchFamily="34" charset="-120"/>
                <a:ea typeface="微軟正黑體" panose="020B0604030504040204" pitchFamily="34" charset="-120"/>
              </a:rPr>
              <a:t>, Samuel,</a:t>
            </a:r>
            <a:r>
              <a:rPr lang="zh-TW" altLang="en-US"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Muttart</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Pollatsek</a:t>
            </a:r>
            <a:r>
              <a:rPr lang="en-US" altLang="zh-TW" sz="2800" b="1" dirty="0">
                <a:solidFill>
                  <a:prstClr val="black"/>
                </a:solidFill>
                <a:latin typeface="微軟正黑體" panose="020B0604030504040204" pitchFamily="34" charset="-120"/>
                <a:ea typeface="微軟正黑體" panose="020B0604030504040204" pitchFamily="34" charset="-120"/>
              </a:rPr>
              <a:t>, and Fisher, 2010)</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4" name="矩形: 圓角 3">
            <a:extLst>
              <a:ext uri="{FF2B5EF4-FFF2-40B4-BE49-F238E27FC236}">
                <a16:creationId xmlns:a16="http://schemas.microsoft.com/office/drawing/2014/main" id="{9F06ADC6-BE58-4137-BCF1-24DEA6210471}"/>
              </a:ext>
            </a:extLst>
          </p:cNvPr>
          <p:cNvSpPr/>
          <p:nvPr/>
        </p:nvSpPr>
        <p:spPr>
          <a:xfrm>
            <a:off x="627017" y="4823460"/>
            <a:ext cx="11130643" cy="1218877"/>
          </a:xfrm>
          <a:prstGeom prst="roundRect">
            <a:avLst/>
          </a:prstGeom>
          <a:noFill/>
          <a:ln w="7620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1D45362-BD42-47EB-96B3-C1A78C16455F}"/>
              </a:ext>
            </a:extLst>
          </p:cNvPr>
          <p:cNvSpPr/>
          <p:nvPr/>
        </p:nvSpPr>
        <p:spPr>
          <a:xfrm>
            <a:off x="1193192" y="4988246"/>
            <a:ext cx="9532620"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此研究假設，</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培訓的效果可能會隨著時間的流逝而減小，但在</a:t>
            </a:r>
            <a:r>
              <a:rPr lang="en-US" altLang="zh-TW" sz="2800" b="1" dirty="0">
                <a:solidFill>
                  <a:prstClr val="black"/>
                </a:solidFill>
                <a:latin typeface="微軟正黑體" panose="020B0604030504040204" pitchFamily="34" charset="-120"/>
                <a:ea typeface="微軟正黑體" panose="020B0604030504040204" pitchFamily="34" charset="-120"/>
              </a:rPr>
              <a:t>4</a:t>
            </a:r>
            <a:r>
              <a:rPr lang="zh-TW" altLang="en-US" sz="2800" b="1" dirty="0">
                <a:solidFill>
                  <a:prstClr val="black"/>
                </a:solidFill>
                <a:latin typeface="微軟正黑體" panose="020B0604030504040204" pitchFamily="34" charset="-120"/>
                <a:ea typeface="微軟正黑體" panose="020B0604030504040204" pitchFamily="34" charset="-120"/>
              </a:rPr>
              <a:t>個月後仍然存在。</a:t>
            </a:r>
          </a:p>
        </p:txBody>
      </p:sp>
    </p:spTree>
    <p:extLst>
      <p:ext uri="{BB962C8B-B14F-4D97-AF65-F5344CB8AC3E}">
        <p14:creationId xmlns:p14="http://schemas.microsoft.com/office/powerpoint/2010/main" val="163284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10664971"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4800" dirty="0">
                <a:solidFill>
                  <a:prstClr val="black"/>
                </a:solidFill>
                <a:latin typeface="微軟正黑體" panose="020B0604030504040204" pitchFamily="34" charset="-120"/>
                <a:ea typeface="微軟正黑體" panose="020B0604030504040204" pitchFamily="34" charset="-120"/>
              </a:rPr>
              <a:t>-</a:t>
            </a:r>
            <a:r>
              <a:rPr lang="zh-TW" altLang="en-US" sz="4800" dirty="0">
                <a:solidFill>
                  <a:prstClr val="black"/>
                </a:solidFill>
                <a:latin typeface="微軟正黑體" panose="020B0604030504040204" pitchFamily="34" charset="-120"/>
                <a:ea typeface="微軟正黑體" panose="020B0604030504040204" pitchFamily="34" charset="-120"/>
              </a:rPr>
              <a:t> </a:t>
            </a:r>
            <a:r>
              <a:rPr lang="en-US" altLang="zh-TW" sz="3600" dirty="0">
                <a:solidFill>
                  <a:prstClr val="black"/>
                </a:solidFill>
                <a:latin typeface="微軟正黑體" panose="020B0604030504040204" pitchFamily="34" charset="-120"/>
                <a:ea typeface="微軟正黑體" panose="020B0604030504040204" pitchFamily="34" charset="-120"/>
              </a:rPr>
              <a:t>Generations of RAPT Training</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0" y="1392700"/>
            <a:ext cx="12212257" cy="2677656"/>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最近的一項研究的結果表示，訓練年輕駕駛員的父母，不僅對父母有益，而且也對年輕駕駛員有益。有研究也表示父母的參與，對年輕駕駛員在車內有效的反饋</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包括車載設備上快速停止、快速開始或快速轉換</a:t>
            </a:r>
            <a:r>
              <a:rPr lang="en-US" altLang="zh-TW" sz="2800" b="1" dirty="0">
                <a:solidFill>
                  <a:prstClr val="black"/>
                </a:solidFill>
                <a:latin typeface="微軟正黑體" panose="020B0604030504040204" pitchFamily="34" charset="-120"/>
                <a:ea typeface="微軟正黑體" panose="020B0604030504040204" pitchFamily="34" charset="-120"/>
              </a:rPr>
              <a:t>)</a:t>
            </a:r>
            <a:r>
              <a:rPr lang="zh-TW" altLang="en-US" sz="2800" b="1" dirty="0">
                <a:solidFill>
                  <a:prstClr val="black"/>
                </a:solidFill>
                <a:latin typeface="微軟正黑體" panose="020B0604030504040204" pitchFamily="34" charset="-120"/>
                <a:ea typeface="微軟正黑體" panose="020B0604030504040204" pitchFamily="34" charset="-120"/>
              </a:rPr>
              <a:t>和無效反饋之間的表現有所不同</a:t>
            </a:r>
            <a:r>
              <a:rPr lang="en-US" altLang="zh-TW" sz="2800" b="1" dirty="0">
                <a:solidFill>
                  <a:prstClr val="black"/>
                </a:solidFill>
                <a:latin typeface="微軟正黑體" panose="020B0604030504040204" pitchFamily="34" charset="-120"/>
                <a:ea typeface="微軟正黑體" panose="020B0604030504040204" pitchFamily="34" charset="-120"/>
              </a:rPr>
              <a:t>(Simons, Bingham, Ouimet, Pradhan, Chen,  </a:t>
            </a:r>
            <a:r>
              <a:rPr lang="en-US" altLang="zh-TW" sz="2800" b="1" dirty="0" err="1">
                <a:solidFill>
                  <a:prstClr val="black"/>
                </a:solidFill>
                <a:latin typeface="微軟正黑體" panose="020B0604030504040204" pitchFamily="34" charset="-120"/>
                <a:ea typeface="微軟正黑體" panose="020B0604030504040204" pitchFamily="34" charset="-120"/>
              </a:rPr>
              <a:t>Barretto</a:t>
            </a:r>
            <a:r>
              <a:rPr lang="en-US" altLang="zh-TW" sz="2800" b="1" dirty="0">
                <a:solidFill>
                  <a:prstClr val="black"/>
                </a:solidFill>
                <a:latin typeface="微軟正黑體" panose="020B0604030504040204" pitchFamily="34" charset="-120"/>
                <a:ea typeface="微軟正黑體" panose="020B0604030504040204" pitchFamily="34" charset="-120"/>
              </a:rPr>
              <a:t>, and  </a:t>
            </a:r>
            <a:r>
              <a:rPr lang="en-US" altLang="zh-TW" sz="2800" b="1" dirty="0" err="1">
                <a:solidFill>
                  <a:prstClr val="black"/>
                </a:solidFill>
                <a:latin typeface="微軟正黑體" panose="020B0604030504040204" pitchFamily="34" charset="-120"/>
                <a:ea typeface="微軟正黑體" panose="020B0604030504040204" pitchFamily="34" charset="-120"/>
              </a:rPr>
              <a:t>Shope</a:t>
            </a:r>
            <a:r>
              <a:rPr lang="en-US" altLang="zh-TW" sz="2800" b="1" dirty="0">
                <a:solidFill>
                  <a:prstClr val="black"/>
                </a:solidFill>
                <a:latin typeface="微軟正黑體" panose="020B0604030504040204" pitchFamily="34" charset="-120"/>
                <a:ea typeface="微軟正黑體" panose="020B0604030504040204" pitchFamily="34" charset="-120"/>
              </a:rPr>
              <a:t>, 2013 ;  </a:t>
            </a:r>
            <a:r>
              <a:rPr lang="en-US" altLang="zh-TW" sz="2800" b="1" dirty="0" err="1">
                <a:solidFill>
                  <a:prstClr val="black"/>
                </a:solidFill>
                <a:latin typeface="微軟正黑體" panose="020B0604030504040204" pitchFamily="34" charset="-120"/>
                <a:ea typeface="微軟正黑體" panose="020B0604030504040204" pitchFamily="34" charset="-120"/>
              </a:rPr>
              <a:t>Zakrajsek</a:t>
            </a:r>
            <a:r>
              <a:rPr lang="en-US" altLang="zh-TW" sz="2800" b="1" dirty="0">
                <a:solidFill>
                  <a:prstClr val="black"/>
                </a:solidFill>
                <a:latin typeface="微軟正黑體" panose="020B0604030504040204" pitchFamily="34" charset="-120"/>
                <a:ea typeface="微軟正黑體" panose="020B0604030504040204" pitchFamily="34" charset="-120"/>
              </a:rPr>
              <a:t>, </a:t>
            </a:r>
            <a:r>
              <a:rPr lang="en-US" altLang="zh-TW" sz="2800" b="1" dirty="0" err="1">
                <a:solidFill>
                  <a:prstClr val="black"/>
                </a:solidFill>
                <a:latin typeface="微軟正黑體" panose="020B0604030504040204" pitchFamily="34" charset="-120"/>
                <a:ea typeface="微軟正黑體" panose="020B0604030504040204" pitchFamily="34" charset="-120"/>
              </a:rPr>
              <a:t>Shope</a:t>
            </a:r>
            <a:r>
              <a:rPr lang="en-US" altLang="zh-TW" sz="2800" b="1" dirty="0">
                <a:solidFill>
                  <a:prstClr val="black"/>
                </a:solidFill>
                <a:latin typeface="微軟正黑體" panose="020B0604030504040204" pitchFamily="34" charset="-120"/>
                <a:ea typeface="微軟正黑體" panose="020B0604030504040204" pitchFamily="34" charset="-120"/>
              </a:rPr>
              <a:t>, Greenspan, Wang,  Bingham, and Simons-Morton, 2013 )</a:t>
            </a:r>
          </a:p>
        </p:txBody>
      </p:sp>
      <p:sp>
        <p:nvSpPr>
          <p:cNvPr id="4" name="矩形: 圓角 3">
            <a:extLst>
              <a:ext uri="{FF2B5EF4-FFF2-40B4-BE49-F238E27FC236}">
                <a16:creationId xmlns:a16="http://schemas.microsoft.com/office/drawing/2014/main" id="{9F06ADC6-BE58-4137-BCF1-24DEA6210471}"/>
              </a:ext>
            </a:extLst>
          </p:cNvPr>
          <p:cNvSpPr/>
          <p:nvPr/>
        </p:nvSpPr>
        <p:spPr>
          <a:xfrm>
            <a:off x="627017" y="4855861"/>
            <a:ext cx="11130643" cy="1218877"/>
          </a:xfrm>
          <a:prstGeom prst="roundRect">
            <a:avLst/>
          </a:prstGeom>
          <a:noFill/>
          <a:ln w="76200">
            <a:solidFill>
              <a:srgbClr val="F2A0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1D45362-BD42-47EB-96B3-C1A78C16455F}"/>
              </a:ext>
            </a:extLst>
          </p:cNvPr>
          <p:cNvSpPr/>
          <p:nvPr/>
        </p:nvSpPr>
        <p:spPr>
          <a:xfrm>
            <a:off x="1193192" y="5020647"/>
            <a:ext cx="10098796"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此研究假設，為新手駕駛員及其父母提供駕駛經驗的訓練，將對新手駕駛員的注意力維持能力產生積極的影響。</a:t>
            </a:r>
          </a:p>
        </p:txBody>
      </p:sp>
    </p:spTree>
    <p:extLst>
      <p:ext uri="{BB962C8B-B14F-4D97-AF65-F5344CB8AC3E}">
        <p14:creationId xmlns:p14="http://schemas.microsoft.com/office/powerpoint/2010/main" val="165518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27017" y="561703"/>
            <a:ext cx="3782702" cy="830997"/>
          </a:xfrm>
          <a:prstGeom prst="rect">
            <a:avLst/>
          </a:prstGeom>
          <a:noFill/>
        </p:spPr>
        <p:txBody>
          <a:bodyPr wrap="non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Introduction</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A1CB2B06-B02A-4007-8D79-808DAC6E60FC}"/>
              </a:ext>
            </a:extLst>
          </p:cNvPr>
          <p:cNvSpPr/>
          <p:nvPr/>
        </p:nvSpPr>
        <p:spPr>
          <a:xfrm>
            <a:off x="1" y="1392700"/>
            <a:ext cx="11978639" cy="4401205"/>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假設</a:t>
            </a:r>
            <a:r>
              <a:rPr lang="en-US" altLang="zh-TW" sz="2800" b="1" dirty="0">
                <a:solidFill>
                  <a:prstClr val="black"/>
                </a:solidFill>
                <a:latin typeface="微軟正黑體" panose="020B0604030504040204" pitchFamily="34" charset="-120"/>
                <a:ea typeface="微軟正黑體" panose="020B0604030504040204" pitchFamily="34" charset="-120"/>
              </a:rPr>
              <a:t>1.</a:t>
            </a:r>
            <a:r>
              <a:rPr lang="zh-TW" altLang="en-US" sz="2800" b="1" dirty="0">
                <a:solidFill>
                  <a:prstClr val="black"/>
                </a:solidFill>
                <a:latin typeface="微軟正黑體" panose="020B0604030504040204" pitchFamily="34" charset="-120"/>
                <a:ea typeface="微軟正黑體" panose="020B0604030504040204" pitchFamily="34" charset="-120"/>
              </a:rPr>
              <a:t> 經驗效果：安慰劑組 → 在訓練後的短期和長期來看，接受安慰劑訓練的新手駕駛員，比經驗豐富駕駛員，在觀看車內所佔的比例更高。 </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假設</a:t>
            </a:r>
            <a:r>
              <a:rPr lang="en-US" altLang="zh-TW" sz="2800" b="1" dirty="0">
                <a:solidFill>
                  <a:prstClr val="black"/>
                </a:solidFill>
                <a:latin typeface="微軟正黑體" panose="020B0604030504040204" pitchFamily="34" charset="-120"/>
                <a:ea typeface="微軟正黑體" panose="020B0604030504040204" pitchFamily="34" charset="-120"/>
              </a:rPr>
              <a:t>2.</a:t>
            </a:r>
            <a:r>
              <a:rPr lang="zh-TW" altLang="en-US" sz="2800" b="1" dirty="0">
                <a:solidFill>
                  <a:prstClr val="black"/>
                </a:solidFill>
                <a:latin typeface="微軟正黑體" panose="020B0604030504040204" pitchFamily="34" charset="-120"/>
                <a:ea typeface="微軟正黑體" panose="020B0604030504040204" pitchFamily="34" charset="-120"/>
              </a:rPr>
              <a:t> 訓練效果：新手駕駛員 → 在訓練後的短期和長期來看，接受安慰劑訓練的新手駕駛員，比接受</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訓練的新手駕駛員，在觀看車內的時間比例較長。</a:t>
            </a:r>
            <a:endParaRPr lang="en-US" altLang="zh-TW" sz="2800" b="1" dirty="0">
              <a:solidFill>
                <a:prstClr val="black"/>
              </a:solidFill>
              <a:latin typeface="微軟正黑體" panose="020B0604030504040204" pitchFamily="34" charset="-120"/>
              <a:ea typeface="微軟正黑體" panose="020B0604030504040204" pitchFamily="34" charset="-120"/>
            </a:endParaRPr>
          </a:p>
          <a:p>
            <a:endParaRPr lang="zh-TW" altLang="en-US"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假設</a:t>
            </a:r>
            <a:r>
              <a:rPr lang="en-US" altLang="zh-TW" sz="2800" b="1" dirty="0">
                <a:solidFill>
                  <a:prstClr val="black"/>
                </a:solidFill>
                <a:latin typeface="微軟正黑體" panose="020B0604030504040204" pitchFamily="34" charset="-120"/>
                <a:ea typeface="微軟正黑體" panose="020B0604030504040204" pitchFamily="34" charset="-120"/>
              </a:rPr>
              <a:t>3.</a:t>
            </a:r>
            <a:r>
              <a:rPr lang="zh-TW" altLang="en-US" sz="2800" b="1" dirty="0">
                <a:solidFill>
                  <a:prstClr val="black"/>
                </a:solidFill>
                <a:latin typeface="微軟正黑體" panose="020B0604030504040204" pitchFamily="34" charset="-120"/>
                <a:ea typeface="微軟正黑體" panose="020B0604030504040204" pitchFamily="34" charset="-120"/>
              </a:rPr>
              <a:t> 訓練效果：經驗豐富駕駛員 → 在訓練後的短期和長期來看，接受</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訓練的經驗豐富駕駛員的表現，至少與接受安慰劑訓練的經驗豐富的駕駛員一樣好。</a:t>
            </a:r>
            <a:endParaRPr lang="en-US" altLang="zh-TW" sz="2800" b="1"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9588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5"/>
          <p:cNvGrpSpPr/>
          <p:nvPr/>
        </p:nvGrpSpPr>
        <p:grpSpPr>
          <a:xfrm>
            <a:off x="-4387" y="-10931"/>
            <a:ext cx="429436" cy="1425913"/>
            <a:chOff x="-4387" y="-10931"/>
            <a:chExt cx="429436" cy="1425913"/>
          </a:xfrm>
        </p:grpSpPr>
        <p:sp>
          <p:nvSpPr>
            <p:cNvPr id="15" name="等腰三角形 2"/>
            <p:cNvSpPr/>
            <p:nvPr/>
          </p:nvSpPr>
          <p:spPr>
            <a:xfrm rot="5400000">
              <a:off x="-84838" y="73907"/>
              <a:ext cx="426676" cy="257000"/>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2"/>
            <p:cNvSpPr/>
            <p:nvPr/>
          </p:nvSpPr>
          <p:spPr>
            <a:xfrm rot="5400000">
              <a:off x="133617" y="449333"/>
              <a:ext cx="363760" cy="219104"/>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2"/>
            <p:cNvSpPr/>
            <p:nvPr/>
          </p:nvSpPr>
          <p:spPr>
            <a:xfrm rot="5400000">
              <a:off x="-146147" y="843786"/>
              <a:ext cx="712956" cy="429435"/>
            </a:xfrm>
            <a:custGeom>
              <a:avLst/>
              <a:gdLst>
                <a:gd name="connsiteX0" fmla="*/ 0 w 881065"/>
                <a:gd name="connsiteY0" fmla="*/ 835493 h 835493"/>
                <a:gd name="connsiteX1" fmla="*/ 425343 w 881065"/>
                <a:gd name="connsiteY1" fmla="*/ 0 h 835493"/>
                <a:gd name="connsiteX2" fmla="*/ 881065 w 881065"/>
                <a:gd name="connsiteY2" fmla="*/ 835493 h 835493"/>
                <a:gd name="connsiteX3" fmla="*/ 0 w 881065"/>
                <a:gd name="connsiteY3" fmla="*/ 835493 h 835493"/>
                <a:gd name="connsiteX0" fmla="*/ 0 w 881065"/>
                <a:gd name="connsiteY0" fmla="*/ 530693 h 530693"/>
                <a:gd name="connsiteX1" fmla="*/ 425343 w 881065"/>
                <a:gd name="connsiteY1" fmla="*/ 0 h 530693"/>
                <a:gd name="connsiteX2" fmla="*/ 881065 w 881065"/>
                <a:gd name="connsiteY2" fmla="*/ 530693 h 530693"/>
                <a:gd name="connsiteX3" fmla="*/ 0 w 881065"/>
                <a:gd name="connsiteY3" fmla="*/ 530693 h 530693"/>
              </a:gdLst>
              <a:ahLst/>
              <a:cxnLst>
                <a:cxn ang="0">
                  <a:pos x="connsiteX0" y="connsiteY0"/>
                </a:cxn>
                <a:cxn ang="0">
                  <a:pos x="connsiteX1" y="connsiteY1"/>
                </a:cxn>
                <a:cxn ang="0">
                  <a:pos x="connsiteX2" y="connsiteY2"/>
                </a:cxn>
                <a:cxn ang="0">
                  <a:pos x="connsiteX3" y="connsiteY3"/>
                </a:cxn>
              </a:cxnLst>
              <a:rect l="l" t="t" r="r" b="b"/>
              <a:pathLst>
                <a:path w="881065" h="530693">
                  <a:moveTo>
                    <a:pt x="0" y="530693"/>
                  </a:moveTo>
                  <a:lnTo>
                    <a:pt x="425343" y="0"/>
                  </a:lnTo>
                  <a:lnTo>
                    <a:pt x="881065" y="530693"/>
                  </a:lnTo>
                  <a:lnTo>
                    <a:pt x="0" y="5306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字方塊 12"/>
          <p:cNvSpPr txBox="1"/>
          <p:nvPr/>
        </p:nvSpPr>
        <p:spPr>
          <a:xfrm>
            <a:off x="627017" y="561703"/>
            <a:ext cx="13072654" cy="830997"/>
          </a:xfrm>
          <a:prstGeom prst="rect">
            <a:avLst/>
          </a:prstGeom>
          <a:noFill/>
        </p:spPr>
        <p:txBody>
          <a:bodyPr wrap="square" rtlCol="0">
            <a:spAutoFit/>
          </a:bodyPr>
          <a:lstStyle/>
          <a:p>
            <a:r>
              <a:rPr lang="en-US" altLang="zh-TW" sz="4800" dirty="0">
                <a:solidFill>
                  <a:prstClr val="black"/>
                </a:solidFill>
                <a:latin typeface="微軟正黑體" panose="020B0604030504040204" pitchFamily="34" charset="-120"/>
                <a:ea typeface="微軟正黑體" panose="020B0604030504040204" pitchFamily="34" charset="-120"/>
              </a:rPr>
              <a:t>Methods</a:t>
            </a:r>
            <a:endParaRPr lang="zh-TW" altLang="en-US" sz="4800" dirty="0">
              <a:solidFill>
                <a:prstClr val="black"/>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205945" y="1478392"/>
            <a:ext cx="7092494" cy="523220"/>
          </a:xfrm>
          <a:prstGeom prst="rect">
            <a:avLst/>
          </a:prstGeom>
        </p:spPr>
        <p:txBody>
          <a:bodyPr wrap="square">
            <a:spAutoFit/>
          </a:bodyPr>
          <a:lstStyle/>
          <a:p>
            <a:r>
              <a:rPr lang="zh-TW" altLang="en-US" sz="2800" b="1" dirty="0">
                <a:latin typeface="微軟正黑體" panose="020B0604030504040204" pitchFamily="34" charset="-120"/>
                <a:ea typeface="微軟正黑體" panose="020B0604030504040204" pitchFamily="34" charset="-120"/>
              </a:rPr>
              <a:t>參與者</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99958CB4-7C52-4457-A510-1CA4D50E9E06}"/>
              </a:ext>
            </a:extLst>
          </p:cNvPr>
          <p:cNvSpPr/>
          <p:nvPr/>
        </p:nvSpPr>
        <p:spPr>
          <a:xfrm>
            <a:off x="425049" y="2262185"/>
            <a:ext cx="11416431" cy="954107"/>
          </a:xfrm>
          <a:prstGeom prst="rect">
            <a:avLst/>
          </a:prstGeom>
        </p:spPr>
        <p:txBody>
          <a:bodyPr wrap="square">
            <a:spAutoFit/>
          </a:bodyPr>
          <a:lstStyle/>
          <a:p>
            <a:r>
              <a:rPr lang="zh-TW" altLang="en-US" sz="2800" b="1" dirty="0">
                <a:solidFill>
                  <a:prstClr val="black"/>
                </a:solidFill>
                <a:latin typeface="微軟正黑體" panose="020B0604030504040204" pitchFamily="34" charset="-120"/>
                <a:ea typeface="微軟正黑體" panose="020B0604030504040204" pitchFamily="34" charset="-120"/>
              </a:rPr>
              <a:t>總共</a:t>
            </a:r>
            <a:r>
              <a:rPr lang="en-US" altLang="zh-TW" sz="2800" b="1" dirty="0">
                <a:solidFill>
                  <a:prstClr val="black"/>
                </a:solidFill>
                <a:latin typeface="微軟正黑體" panose="020B0604030504040204" pitchFamily="34" charset="-120"/>
                <a:ea typeface="微軟正黑體" panose="020B0604030504040204" pitchFamily="34" charset="-120"/>
              </a:rPr>
              <a:t>80</a:t>
            </a:r>
            <a:r>
              <a:rPr lang="zh-TW" altLang="en-US" sz="2800" b="1" dirty="0">
                <a:solidFill>
                  <a:prstClr val="black"/>
                </a:solidFill>
                <a:latin typeface="微軟正黑體" panose="020B0604030504040204" pitchFamily="34" charset="-120"/>
                <a:ea typeface="微軟正黑體" panose="020B0604030504040204" pitchFamily="34" charset="-120"/>
              </a:rPr>
              <a:t>位</a:t>
            </a:r>
            <a:r>
              <a:rPr lang="en-US" altLang="zh-TW" sz="2800" b="1" dirty="0">
                <a:solidFill>
                  <a:prstClr val="black"/>
                </a:solidFill>
                <a:latin typeface="微軟正黑體" panose="020B0604030504040204" pitchFamily="34" charset="-120"/>
                <a:ea typeface="微軟正黑體" panose="020B0604030504040204" pitchFamily="34" charset="-120"/>
              </a:rPr>
              <a:t>(40</a:t>
            </a:r>
            <a:r>
              <a:rPr lang="zh-TW" altLang="en-US" sz="2800" b="1" dirty="0">
                <a:solidFill>
                  <a:prstClr val="black"/>
                </a:solidFill>
                <a:latin typeface="微軟正黑體" panose="020B0604030504040204" pitchFamily="34" charset="-120"/>
                <a:ea typeface="微軟正黑體" panose="020B0604030504040204" pitchFamily="34" charset="-120"/>
              </a:rPr>
              <a:t>位</a:t>
            </a:r>
            <a:r>
              <a:rPr lang="en-US" altLang="zh-TW" sz="2800" b="1" dirty="0">
                <a:solidFill>
                  <a:prstClr val="black"/>
                </a:solidFill>
                <a:latin typeface="微軟正黑體" panose="020B0604030504040204" pitchFamily="34" charset="-120"/>
                <a:ea typeface="微軟正黑體" panose="020B0604030504040204" pitchFamily="34" charset="-120"/>
              </a:rPr>
              <a:t>16-18</a:t>
            </a:r>
            <a:r>
              <a:rPr lang="zh-TW" altLang="en-US" sz="2800" b="1" dirty="0">
                <a:solidFill>
                  <a:prstClr val="black"/>
                </a:solidFill>
                <a:latin typeface="微軟正黑體" panose="020B0604030504040204" pitchFamily="34" charset="-120"/>
                <a:ea typeface="微軟正黑體" panose="020B0604030504040204" pitchFamily="34" charset="-120"/>
              </a:rPr>
              <a:t>歲的新手駕駛員，其他參與者為這</a:t>
            </a:r>
            <a:r>
              <a:rPr lang="en-US" altLang="zh-TW" sz="2800" b="1" dirty="0">
                <a:solidFill>
                  <a:prstClr val="black"/>
                </a:solidFill>
                <a:latin typeface="微軟正黑體" panose="020B0604030504040204" pitchFamily="34" charset="-120"/>
                <a:ea typeface="微軟正黑體" panose="020B0604030504040204" pitchFamily="34" charset="-120"/>
              </a:rPr>
              <a:t>40</a:t>
            </a:r>
            <a:r>
              <a:rPr lang="zh-TW" altLang="en-US" sz="2800" b="1" dirty="0">
                <a:solidFill>
                  <a:prstClr val="black"/>
                </a:solidFill>
                <a:latin typeface="微軟正黑體" panose="020B0604030504040204" pitchFamily="34" charset="-120"/>
                <a:ea typeface="微軟正黑體" panose="020B0604030504040204" pitchFamily="34" charset="-120"/>
              </a:rPr>
              <a:t>位駕駛者的父親或母親</a:t>
            </a:r>
            <a:r>
              <a:rPr lang="en-US" altLang="zh-TW" sz="2800" b="1" dirty="0">
                <a:solidFill>
                  <a:prstClr val="black"/>
                </a:solidFill>
                <a:latin typeface="微軟正黑體" panose="020B0604030504040204" pitchFamily="34" charset="-120"/>
                <a:ea typeface="微軟正黑體" panose="020B0604030504040204" pitchFamily="34" charset="-120"/>
              </a:rPr>
              <a:t>)</a:t>
            </a:r>
            <a:endParaRPr lang="zh-TW" altLang="en-US" sz="2800" b="1" dirty="0">
              <a:solidFill>
                <a:prstClr val="black"/>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A0C12922-66E9-4C52-BD01-780E3DD0DFD2}"/>
              </a:ext>
            </a:extLst>
          </p:cNvPr>
          <p:cNvSpPr/>
          <p:nvPr/>
        </p:nvSpPr>
        <p:spPr>
          <a:xfrm>
            <a:off x="205945" y="3262458"/>
            <a:ext cx="11986055" cy="954107"/>
          </a:xfrm>
          <a:prstGeom prst="rect">
            <a:avLst/>
          </a:prstGeom>
        </p:spPr>
        <p:txBody>
          <a:bodyPr wrap="square">
            <a:spAutoFit/>
          </a:bodyPr>
          <a:lstStyle/>
          <a:p>
            <a:pPr marL="45720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新手駕駛員至少擁有5小時的公路駕駛經驗，或擁有初級駕駛執照少於</a:t>
            </a:r>
            <a:r>
              <a:rPr lang="en-US" altLang="zh-TW" sz="2800" b="1" dirty="0">
                <a:solidFill>
                  <a:prstClr val="black"/>
                </a:solidFill>
                <a:latin typeface="微軟正黑體" panose="020B0604030504040204" pitchFamily="34" charset="-120"/>
                <a:ea typeface="微軟正黑體" panose="020B0604030504040204" pitchFamily="34" charset="-120"/>
              </a:rPr>
              <a:t>6</a:t>
            </a:r>
            <a:r>
              <a:rPr lang="zh-TW" altLang="en-US" sz="2800" b="1" dirty="0">
                <a:solidFill>
                  <a:prstClr val="black"/>
                </a:solidFill>
                <a:latin typeface="微軟正黑體" panose="020B0604030504040204" pitchFamily="34" charset="-120"/>
                <a:ea typeface="微軟正黑體" panose="020B0604030504040204" pitchFamily="34" charset="-120"/>
              </a:rPr>
              <a:t>個月。</a:t>
            </a:r>
          </a:p>
        </p:txBody>
      </p:sp>
      <p:sp>
        <p:nvSpPr>
          <p:cNvPr id="4" name="矩形 3">
            <a:extLst>
              <a:ext uri="{FF2B5EF4-FFF2-40B4-BE49-F238E27FC236}">
                <a16:creationId xmlns:a16="http://schemas.microsoft.com/office/drawing/2014/main" id="{CC4908ED-EF1F-4E81-8FE7-0BDC1D84AE35}"/>
              </a:ext>
            </a:extLst>
          </p:cNvPr>
          <p:cNvSpPr/>
          <p:nvPr/>
        </p:nvSpPr>
        <p:spPr>
          <a:xfrm>
            <a:off x="-4387" y="5232236"/>
            <a:ext cx="12196387" cy="954107"/>
          </a:xfrm>
          <a:prstGeom prst="rect">
            <a:avLst/>
          </a:prstGeom>
        </p:spPr>
        <p:txBody>
          <a:bodyPr wrap="square">
            <a:spAutoFit/>
          </a:bodyPr>
          <a:lstStyle/>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新手駕駛員的FOCAL組有11位男性和9位女性（</a:t>
            </a:r>
            <a:r>
              <a:rPr lang="en-US" altLang="zh-TW" sz="2800" b="1" dirty="0">
                <a:solidFill>
                  <a:prstClr val="black"/>
                </a:solidFill>
                <a:latin typeface="微軟正黑體" panose="020B0604030504040204" pitchFamily="34" charset="-120"/>
                <a:ea typeface="微軟正黑體" panose="020B0604030504040204" pitchFamily="34" charset="-120"/>
              </a:rPr>
              <a:t>M</a:t>
            </a:r>
            <a:r>
              <a:rPr lang="zh-TW" altLang="en-US" sz="2800" b="1" dirty="0">
                <a:solidFill>
                  <a:prstClr val="black"/>
                </a:solidFill>
                <a:latin typeface="微軟正黑體" panose="020B0604030504040204" pitchFamily="34" charset="-120"/>
                <a:ea typeface="微軟正黑體" panose="020B0604030504040204" pitchFamily="34" charset="-120"/>
              </a:rPr>
              <a:t>= 16.35，SD = 0.59）</a:t>
            </a:r>
            <a:endParaRPr lang="en-US" altLang="zh-TW" sz="2800" b="1" dirty="0">
              <a:solidFill>
                <a:prstClr val="black"/>
              </a:solidFill>
              <a:latin typeface="微軟正黑體" panose="020B0604030504040204" pitchFamily="34" charset="-120"/>
              <a:ea typeface="微軟正黑體" panose="020B0604030504040204" pitchFamily="34" charset="-120"/>
            </a:endParaRPr>
          </a:p>
          <a:p>
            <a:pPr marL="457200" indent="-457200">
              <a:buFont typeface="微軟正黑體" panose="020B0604030504040204" pitchFamily="34" charset="-120"/>
              <a:buChar char="→"/>
            </a:pPr>
            <a:r>
              <a:rPr lang="zh-TW" altLang="en-US" sz="2800" b="1" dirty="0">
                <a:solidFill>
                  <a:prstClr val="black"/>
                </a:solidFill>
                <a:latin typeface="微軟正黑體" panose="020B0604030504040204" pitchFamily="34" charset="-120"/>
                <a:ea typeface="微軟正黑體" panose="020B0604030504040204" pitchFamily="34" charset="-120"/>
              </a:rPr>
              <a:t>新手駕駛員的安慰劑組有12位男性和8位女性（</a:t>
            </a:r>
            <a:r>
              <a:rPr lang="en-US" altLang="zh-TW" sz="2800" b="1" dirty="0">
                <a:solidFill>
                  <a:prstClr val="black"/>
                </a:solidFill>
                <a:latin typeface="微軟正黑體" panose="020B0604030504040204" pitchFamily="34" charset="-120"/>
                <a:ea typeface="微軟正黑體" panose="020B0604030504040204" pitchFamily="34" charset="-120"/>
              </a:rPr>
              <a:t>M</a:t>
            </a:r>
            <a:r>
              <a:rPr lang="zh-TW" altLang="en-US" sz="2800" b="1" dirty="0">
                <a:solidFill>
                  <a:prstClr val="black"/>
                </a:solidFill>
                <a:latin typeface="微軟正黑體" panose="020B0604030504040204" pitchFamily="34" charset="-120"/>
                <a:ea typeface="微軟正黑體" panose="020B0604030504040204" pitchFamily="34" charset="-120"/>
              </a:rPr>
              <a:t>= 16.05，SD = 0.23）</a:t>
            </a:r>
          </a:p>
        </p:txBody>
      </p:sp>
      <p:sp>
        <p:nvSpPr>
          <p:cNvPr id="5" name="矩形 4">
            <a:extLst>
              <a:ext uri="{FF2B5EF4-FFF2-40B4-BE49-F238E27FC236}">
                <a16:creationId xmlns:a16="http://schemas.microsoft.com/office/drawing/2014/main" id="{16D98C14-9A45-42C5-AAB8-10BDA3BD7C92}"/>
              </a:ext>
            </a:extLst>
          </p:cNvPr>
          <p:cNvSpPr/>
          <p:nvPr/>
        </p:nvSpPr>
        <p:spPr>
          <a:xfrm>
            <a:off x="205945" y="4167423"/>
            <a:ext cx="11935000" cy="954107"/>
          </a:xfrm>
          <a:prstGeom prst="rect">
            <a:avLst/>
          </a:prstGeom>
        </p:spPr>
        <p:txBody>
          <a:bodyPr wrap="square">
            <a:spAutoFit/>
          </a:bodyPr>
          <a:lstStyle/>
          <a:p>
            <a:pPr marL="457200" lvl="0" indent="-457200">
              <a:buFont typeface="Arial" panose="020B0604020202020204" pitchFamily="34" charset="0"/>
              <a:buChar char="•"/>
            </a:pPr>
            <a:r>
              <a:rPr lang="zh-TW" altLang="en-US" sz="2800" b="1" dirty="0">
                <a:solidFill>
                  <a:prstClr val="black"/>
                </a:solidFill>
                <a:latin typeface="微軟正黑體" panose="020B0604030504040204" pitchFamily="34" charset="-120"/>
                <a:ea typeface="微軟正黑體" panose="020B0604030504040204" pitchFamily="34" charset="-120"/>
              </a:rPr>
              <a:t>隨機分配一半年輕新手駕駛員及其父母接受了</a:t>
            </a:r>
            <a:r>
              <a:rPr lang="en-US" altLang="zh-TW" sz="2800" b="1" dirty="0">
                <a:solidFill>
                  <a:prstClr val="black"/>
                </a:solidFill>
                <a:latin typeface="微軟正黑體" panose="020B0604030504040204" pitchFamily="34" charset="-120"/>
                <a:ea typeface="微軟正黑體" panose="020B0604030504040204" pitchFamily="34" charset="-120"/>
              </a:rPr>
              <a:t>FOCAL</a:t>
            </a:r>
            <a:r>
              <a:rPr lang="zh-TW" altLang="en-US" sz="2800" b="1" dirty="0">
                <a:solidFill>
                  <a:prstClr val="black"/>
                </a:solidFill>
                <a:latin typeface="微軟正黑體" panose="020B0604030504040204" pitchFamily="34" charset="-120"/>
                <a:ea typeface="微軟正黑體" panose="020B0604030504040204" pitchFamily="34" charset="-120"/>
              </a:rPr>
              <a:t>訓練；另一半接受安慰劑訓練。</a:t>
            </a:r>
          </a:p>
        </p:txBody>
      </p:sp>
    </p:spTree>
    <p:extLst>
      <p:ext uri="{BB962C8B-B14F-4D97-AF65-F5344CB8AC3E}">
        <p14:creationId xmlns:p14="http://schemas.microsoft.com/office/powerpoint/2010/main" val="158356130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128122</TotalTime>
  <Words>3796</Words>
  <Application>Microsoft Office PowerPoint</Application>
  <PresentationFormat>寬螢幕</PresentationFormat>
  <Paragraphs>229</Paragraphs>
  <Slides>31</Slides>
  <Notes>31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31</vt:i4>
      </vt:variant>
    </vt:vector>
  </HeadingPairs>
  <TitlesOfParts>
    <vt:vector size="38" baseType="lpstr">
      <vt:lpstr>等线</vt:lpstr>
      <vt:lpstr>微軟正黑體</vt:lpstr>
      <vt:lpstr>新細明體</vt:lpstr>
      <vt:lpstr>Arial</vt:lpstr>
      <vt:lpstr>Calibri</vt:lpstr>
      <vt:lpstr>Calibri Light</vt:lpstr>
      <vt:lpstr>Office 佈景主題</vt:lpstr>
      <vt:lpstr>Effects of a PC-Based Attention Maintenance Training Program on Driver Behavior Can Last Up to Four Months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 FOR NEWBORNS - CERTAIN IMPLICATIONS AND RECOMMENDATIONS FOR PARENTS AND DESIGNERS</dc:title>
  <dc:creator>姿璇 陳</dc:creator>
  <cp:lastModifiedBy>姿璇</cp:lastModifiedBy>
  <cp:revision>1553</cp:revision>
  <cp:lastPrinted>2020-02-05T01:20:37Z</cp:lastPrinted>
  <dcterms:created xsi:type="dcterms:W3CDTF">2019-09-16T01:58:32Z</dcterms:created>
  <dcterms:modified xsi:type="dcterms:W3CDTF">2020-10-26T06:32:41Z</dcterms:modified>
</cp:coreProperties>
</file>